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63" r:id="rId4"/>
    <p:sldId id="267" r:id="rId5"/>
    <p:sldId id="265" r:id="rId6"/>
    <p:sldId id="266" r:id="rId7"/>
    <p:sldId id="257" r:id="rId8"/>
    <p:sldId id="276" r:id="rId9"/>
    <p:sldId id="258" r:id="rId10"/>
    <p:sldId id="277" r:id="rId11"/>
    <p:sldId id="274" r:id="rId12"/>
    <p:sldId id="264" r:id="rId13"/>
    <p:sldId id="278" r:id="rId14"/>
    <p:sldId id="271" r:id="rId15"/>
    <p:sldId id="259" r:id="rId16"/>
    <p:sldId id="275" r:id="rId17"/>
    <p:sldId id="279" r:id="rId18"/>
    <p:sldId id="261" r:id="rId19"/>
    <p:sldId id="270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2B7"/>
    <a:srgbClr val="008F35"/>
    <a:srgbClr val="0000FF"/>
    <a:srgbClr val="FF0807"/>
    <a:srgbClr val="99999E"/>
    <a:srgbClr val="A1A1A6"/>
    <a:srgbClr val="EF7F1A"/>
    <a:srgbClr val="E31C22"/>
    <a:srgbClr val="009A45"/>
    <a:srgbClr val="352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73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D9AB5-EDE1-CF40-B97D-4320738D6E5A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17CDC-565B-CE4C-9290-D643D72D54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700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17CDC-565B-CE4C-9290-D643D72D54D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02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5DBF5-8B0C-1868-B8B1-DEE02EFA7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E40647-D25B-5220-4A8B-2FD58B5DC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EC6A7E-A899-1B62-9627-7BA83D80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EDFABD-747B-9F98-B580-F24BD8C0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EEC7EC-17A2-19B6-4585-07148E9E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63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52643-F10D-FE54-C489-497A728A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082951E-2B70-75C3-B07E-EB98CDD83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36169-5B74-8F05-1910-0549EB3C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A8878D-8E27-2227-0D81-551140FD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77D53E-1FCC-6345-2B6C-B20D49051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678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9CF54DD-C7E4-78EC-2837-1F18E500CC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596FD8-A04E-D869-4270-21000D289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FF4ABA-04EA-83AC-9DC9-1217020A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B9B64-8147-F706-3C08-13388244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88E950-A108-5F4F-6E64-7EB74FF5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9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AAEDB-2F34-F07D-8865-1E9A16FE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F9CA87-6A2C-1AFB-76D5-27B38C1A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75D0F3-3753-ABDA-005C-7DE9E470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36E28C-F338-0160-2845-93FDF127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2A9584-8FCB-7081-162D-0356F2B6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04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13ED1-B3BA-A77A-C77A-CC0184C8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471057-865E-5FEA-489E-C9DB9D13E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6B21A1-B87B-AFBB-5330-C90FDA43D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E9CB44-CBA8-1F0E-A1DE-C9ED9585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138A46-C698-D4F1-806B-A2F0A9D3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05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17D67-26FA-8858-E3E7-8457B958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3398D-724A-14D1-F3E9-DC29C8AA7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4B4C54-21A2-300C-16F6-0082F85AB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E09BF7-B0AE-3E40-D70D-A55C2AC6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6FFABD-E149-C178-BCED-AF84E697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32829B-C3F1-0D4E-7095-4A474015F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6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65565-6895-0F80-19BC-E2C4F2AB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61FBA1-3845-55F5-56C7-C711C2262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6F95E8-9EF4-3A9E-4338-1712AC5AB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F5F66F-38DE-EDA9-1668-D164474B4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35DE85-5EC2-5381-E559-7B342DC56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F2E79E0-AEA4-958A-B496-80FCAD8C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6185C81-D43D-7DF7-BF9D-C9000DE6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053A66D-6AF5-95C5-2776-DB1D202E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62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59DC9-A58F-59B2-0D66-E9C7E12F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3AAF8E-C2D6-DEC3-3D5D-76582278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EDFE4A-D057-0BE0-8324-C355A06C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EA4695-9578-DD55-C4A7-7C8101E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03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548628-2C97-4BF3-703C-D7FEFEBF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144800-997A-818E-06CA-4D66BB20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32C5-9935-06E1-08A1-3AA76B8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03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2E501E-A9FD-D771-2FBF-D631C417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DDAC33-B412-3FBE-FC15-C631BBEE2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4F35D6-9167-D2C6-D643-252BBF9F2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B64559-C94C-F3E7-B1EB-68DFF931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17E001-FF42-716E-B88F-448A01B5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8AED1C-52D0-5E58-59FC-851CFBD49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323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D2AB4-DBE4-A6CB-FFBE-6320207E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1D560B-9518-C230-28F9-826698DFF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246FB6-EF54-81CC-2D6D-0BDE45375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8799-A337-FAB9-9510-B94C99E41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E5D5CC-DE40-D272-8073-E51E0545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69566E-E9A2-84CD-85B7-300DDACE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27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91E72CC-421D-3284-500A-3573A614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48F9FC-7696-C7E5-F760-F5730BF61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A24D7D-D9FE-2D3C-DCBB-542BBBF68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65C3D3-88C7-FC42-8B26-1601F904B0A0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AD6A4F-48AB-8571-9850-1E7F4DA63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B6C440-90E9-7158-719B-961E7074D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99DD35-0BF7-FA43-A2F5-275597B882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3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73A776-FEA3-5F77-BFA9-59F01DACC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5271"/>
            <a:ext cx="9144000" cy="2387600"/>
          </a:xfrm>
        </p:spPr>
        <p:txBody>
          <a:bodyPr/>
          <a:lstStyle/>
          <a:p>
            <a:r>
              <a:rPr lang="de-DE" b="1" dirty="0" err="1">
                <a:latin typeface="Avenir Book" panose="02000503020000020003" pitchFamily="2" charset="0"/>
              </a:rPr>
              <a:t>Desynchrony</a:t>
            </a:r>
            <a:r>
              <a:rPr lang="de-DE" b="1" dirty="0">
                <a:latin typeface="Avenir Book" panose="02000503020000020003" pitchFamily="2" charset="0"/>
              </a:rPr>
              <a:t> 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— Bug 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or</a:t>
            </a:r>
            <a:r>
              <a:rPr lang="de-DE" b="1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Feature?</a:t>
            </a:r>
            <a:endParaRPr lang="de-DE" b="1" dirty="0">
              <a:latin typeface="Avenir Book" panose="02000503020000020003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BEC01D-7A06-97AD-71F9-7FFEDC813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719"/>
            <a:ext cx="9144000" cy="1655762"/>
          </a:xfrm>
        </p:spPr>
        <p:txBody>
          <a:bodyPr/>
          <a:lstStyle/>
          <a:p>
            <a:r>
              <a:rPr lang="de-DE" dirty="0" err="1">
                <a:latin typeface="Avenir Book" panose="02000503020000020003" pitchFamily="2" charset="0"/>
                <a:cs typeface="Adelle Sans Devanagari" panose="02000503000000020004" pitchFamily="2" charset="-78"/>
              </a:rPr>
              <a:t>Atharv</a:t>
            </a:r>
            <a:r>
              <a:rPr lang="de-DE" dirty="0">
                <a:latin typeface="Avenir Book" panose="02000503020000020003" pitchFamily="2" charset="0"/>
                <a:cs typeface="Adelle Sans Devanagari" panose="02000503000000020004" pitchFamily="2" charset="-78"/>
              </a:rPr>
              <a:t> </a:t>
            </a:r>
            <a:r>
              <a:rPr lang="de-DE" dirty="0" err="1">
                <a:latin typeface="Avenir Book" panose="02000503020000020003" pitchFamily="2" charset="0"/>
                <a:cs typeface="Adelle Sans Devanagari" panose="02000503000000020004" pitchFamily="2" charset="-78"/>
              </a:rPr>
              <a:t>Suryawanshi</a:t>
            </a:r>
            <a:r>
              <a:rPr lang="de-DE" dirty="0">
                <a:latin typeface="Avenir Book" panose="02000503020000020003" pitchFamily="2" charset="0"/>
                <a:cs typeface="Adelle Sans Devanagari" panose="02000503000000020004" pitchFamily="2" charset="-78"/>
              </a:rPr>
              <a:t> &amp; Stella Vielhaber</a:t>
            </a:r>
          </a:p>
          <a:p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cs typeface="Adelle Sans Devanagari" panose="02000503000000020004" pitchFamily="2" charset="-78"/>
              </a:rPr>
              <a:t>Neurophysiology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cs typeface="Adelle Sans Devanagari" panose="02000503000000020004" pitchFamily="2" charset="-78"/>
              </a:rPr>
              <a:t> and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cs typeface="Adelle Sans Devanagari" panose="02000503000000020004" pitchFamily="2" charset="-78"/>
              </a:rPr>
              <a:t>Biophysics</a:t>
            </a:r>
            <a:endParaRPr lang="de-DE" sz="1800" i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  <a:cs typeface="Adelle Sans Devanagari" panose="02000503000000020004" pitchFamily="2" charset="-78"/>
            </a:endParaRPr>
          </a:p>
          <a:p>
            <a:endParaRPr lang="de-DE" i="1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ABCC23-C820-908B-0A02-4451C85D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285"/>
          <a:stretch/>
        </p:blipFill>
        <p:spPr>
          <a:xfrm>
            <a:off x="0" y="0"/>
            <a:ext cx="1697222" cy="17869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B0F3816-C2EE-0AC1-1C22-3486DEEA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46" t="3226" r="17814" b="35269"/>
          <a:stretch/>
        </p:blipFill>
        <p:spPr>
          <a:xfrm>
            <a:off x="1713594" y="60530"/>
            <a:ext cx="1528628" cy="158977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6AC1C65-342E-CC12-0023-2701F264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08" t="27733" r="43215" b="25086"/>
          <a:stretch/>
        </p:blipFill>
        <p:spPr>
          <a:xfrm>
            <a:off x="7595417" y="3429000"/>
            <a:ext cx="1299619" cy="8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2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D4B7-D1FE-13A2-597D-66B75AB2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Book" panose="02000503020000020003"/>
              </a:rPr>
              <a:t>Model Validation </a:t>
            </a:r>
            <a:endParaRPr lang="en-IN" dirty="0"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459382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1172B-CB72-0B68-472F-8D863193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Changing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coupling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strength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reproduces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i="1" dirty="0" err="1">
                <a:solidFill>
                  <a:srgbClr val="000000"/>
                </a:solidFill>
                <a:latin typeface="Avenir Book" panose="02000503020000020003" pitchFamily="2" charset="0"/>
              </a:rPr>
              <a:t>s</a:t>
            </a:r>
            <a:r>
              <a:rPr lang="de-DE" sz="40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hakB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phenotypes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pic>
        <p:nvPicPr>
          <p:cNvPr id="4" name="Inhaltsplatzhalter 7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081178B-060B-0F69-5DEE-019635D3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4" b="66740"/>
          <a:stretch/>
        </p:blipFill>
        <p:spPr>
          <a:xfrm>
            <a:off x="3597639" y="2085133"/>
            <a:ext cx="2372503" cy="1764171"/>
          </a:xfrm>
          <a:prstGeom prst="rect">
            <a:avLst/>
          </a:prstGeom>
        </p:spPr>
      </p:pic>
      <p:pic>
        <p:nvPicPr>
          <p:cNvPr id="15" name="Inhaltsplatzhalter 7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1247A75-35C2-AC1A-2E2E-728F240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4" t="32015" b="34725"/>
          <a:stretch/>
        </p:blipFill>
        <p:spPr>
          <a:xfrm>
            <a:off x="5889951" y="2079665"/>
            <a:ext cx="2372503" cy="1764170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DCFDFC0-A221-3EAE-6A9C-1440787D3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0142" y="3923855"/>
            <a:ext cx="2372506" cy="1764171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72F858-074A-0B7C-C751-A9C461E7F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69" y="3886579"/>
            <a:ext cx="2372507" cy="1764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97D542-9511-82BF-7C00-2BA7DF6E9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454" y="3918385"/>
            <a:ext cx="2372509" cy="1764173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8487322-494E-BBE7-500F-4B3EE81951D2}"/>
              </a:ext>
            </a:extLst>
          </p:cNvPr>
          <p:cNvGrpSpPr/>
          <p:nvPr/>
        </p:nvGrpSpPr>
        <p:grpSpPr>
          <a:xfrm>
            <a:off x="8262454" y="2191506"/>
            <a:ext cx="2520511" cy="1643138"/>
            <a:chOff x="6934107" y="1659175"/>
            <a:chExt cx="3062931" cy="2133392"/>
          </a:xfrm>
        </p:grpSpPr>
        <p:pic>
          <p:nvPicPr>
            <p:cNvPr id="16" name="Inhaltsplatzhalter 7" descr="Ein Bild, das Text, Screenshot, Diagramm, Schrift enthält.&#10;&#10;KI-generierte Inhalte können fehlerhaft sein.">
              <a:extLst>
                <a:ext uri="{FF2B5EF4-FFF2-40B4-BE49-F238E27FC236}">
                  <a16:creationId xmlns:a16="http://schemas.microsoft.com/office/drawing/2014/main" id="{55AD83C8-F9BE-E4B9-348E-B496FBB5E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374" t="66740"/>
            <a:stretch/>
          </p:blipFill>
          <p:spPr>
            <a:xfrm>
              <a:off x="6934107" y="1659176"/>
              <a:ext cx="2869039" cy="2133391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698AA7F-9FE0-733E-D313-665AD4744A27}"/>
                </a:ext>
              </a:extLst>
            </p:cNvPr>
            <p:cNvSpPr/>
            <p:nvPr/>
          </p:nvSpPr>
          <p:spPr>
            <a:xfrm>
              <a:off x="9609254" y="1659175"/>
              <a:ext cx="387784" cy="260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E0CC192-A4B0-951C-4F6F-29A8C9AB0819}"/>
              </a:ext>
            </a:extLst>
          </p:cNvPr>
          <p:cNvGrpSpPr/>
          <p:nvPr/>
        </p:nvGrpSpPr>
        <p:grpSpPr>
          <a:xfrm>
            <a:off x="10678641" y="0"/>
            <a:ext cx="1593798" cy="2566260"/>
            <a:chOff x="9862801" y="175595"/>
            <a:chExt cx="2453000" cy="467413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8B12D94-4C56-47BA-D563-5C9936D017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2801" y="175595"/>
              <a:ext cx="2141845" cy="2794847"/>
              <a:chOff x="8612841" y="988358"/>
              <a:chExt cx="1653988" cy="2158253"/>
            </a:xfrm>
          </p:grpSpPr>
          <p:pic>
            <p:nvPicPr>
              <p:cNvPr id="9" name="Inhaltsplatzhalter 8" descr="Ein Bild, das Text, Diagramm, Screenshot, Design enthält.&#10;&#10;KI-generierte Inhalte können fehlerhaft sein.">
                <a:extLst>
                  <a:ext uri="{FF2B5EF4-FFF2-40B4-BE49-F238E27FC236}">
                    <a16:creationId xmlns:a16="http://schemas.microsoft.com/office/drawing/2014/main" id="{380F8505-080F-71AE-4BB3-C38B693C35D8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6"/>
              <a:srcRect l="50307" t="8156" r="4302" b="17916"/>
              <a:stretch/>
            </p:blipFill>
            <p:spPr>
              <a:xfrm>
                <a:off x="8612841" y="988358"/>
                <a:ext cx="1653988" cy="2158253"/>
              </a:xfrm>
            </p:spPr>
          </p:pic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DB074FE8-D984-6309-773E-9E160E33A9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72260" y="988358"/>
                <a:ext cx="594569" cy="294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5976BE3B-93DA-FB96-722B-F1A1E8847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72259" y="1877161"/>
                <a:ext cx="0" cy="585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E3C88A10-0666-3CEA-0E9D-3ED71A5582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280" y="1930968"/>
                <a:ext cx="0" cy="5670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B98E3CE-38EA-9285-1F2F-E7FC1693AC5E}"/>
                </a:ext>
              </a:extLst>
            </p:cNvPr>
            <p:cNvSpPr txBox="1"/>
            <p:nvPr/>
          </p:nvSpPr>
          <p:spPr>
            <a:xfrm>
              <a:off x="10173956" y="3083906"/>
              <a:ext cx="2141845" cy="1765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solidFill>
                    <a:schemeClr val="bg1">
                      <a:lumMod val="75000"/>
                    </a:schemeClr>
                  </a:solidFill>
                  <a:latin typeface="Avenir Book" panose="02000503020000020003" pitchFamily="2" charset="0"/>
                </a:rPr>
                <a:t>A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lcamí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&amp;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Pereda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.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Beyond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plasticity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: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the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dynamic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impact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of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electrical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synapses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on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neural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900" b="0" i="0" u="none" strike="noStrike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circuits</a:t>
              </a:r>
              <a:r>
                <a:rPr lang="de-DE" sz="900" dirty="0">
                  <a:solidFill>
                    <a:schemeClr val="bg1">
                      <a:lumMod val="75000"/>
                    </a:schemeClr>
                  </a:solidFill>
                  <a:latin typeface="Avenir Book" panose="02000503020000020003" pitchFamily="2" charset="0"/>
                </a:rPr>
                <a:t>,</a:t>
              </a:r>
              <a:r>
                <a:rPr lang="de-DE" sz="900" b="0" i="0" u="none" strike="noStrike" dirty="0">
                  <a:solidFill>
                    <a:schemeClr val="bg1">
                      <a:lumMod val="75000"/>
                    </a:schemeClr>
                  </a:solidFill>
                  <a:effectLst/>
                  <a:latin typeface="Avenir Book" panose="02000503020000020003" pitchFamily="2" charset="0"/>
                </a:rPr>
                <a:t> 2019</a:t>
              </a:r>
            </a:p>
            <a:p>
              <a:endParaRPr lang="de-DE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F76351-EF4E-1600-3137-A30120DF6BD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538"/>
          <a:stretch/>
        </p:blipFill>
        <p:spPr>
          <a:xfrm>
            <a:off x="838200" y="1968890"/>
            <a:ext cx="2502040" cy="352385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024FE34-B221-7E1F-20EF-CDD75BAD342B}"/>
              </a:ext>
            </a:extLst>
          </p:cNvPr>
          <p:cNvSpPr txBox="1"/>
          <p:nvPr/>
        </p:nvSpPr>
        <p:spPr>
          <a:xfrm>
            <a:off x="4412823" y="5879288"/>
            <a:ext cx="147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i="1" dirty="0">
                <a:latin typeface="Avenir Book" panose="02000503020000020003" pitchFamily="2" charset="0"/>
              </a:rPr>
              <a:t>Phase lock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729C3FB-899D-7FD4-98C7-CD7352B22E05}"/>
              </a:ext>
            </a:extLst>
          </p:cNvPr>
          <p:cNvSpPr txBox="1"/>
          <p:nvPr/>
        </p:nvSpPr>
        <p:spPr>
          <a:xfrm>
            <a:off x="6658220" y="5895165"/>
            <a:ext cx="147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i="1" dirty="0" err="1">
                <a:latin typeface="Avenir Book" panose="02000503020000020003" pitchFamily="2" charset="0"/>
              </a:rPr>
              <a:t>Randomness</a:t>
            </a:r>
            <a:endParaRPr lang="de-DE" sz="1400" b="1" i="1" dirty="0">
              <a:latin typeface="Avenir Book" panose="02000503020000020003" pitchFamily="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EB1DE68-16F2-466F-7E45-EE10F928B3F5}"/>
              </a:ext>
            </a:extLst>
          </p:cNvPr>
          <p:cNvSpPr txBox="1"/>
          <p:nvPr/>
        </p:nvSpPr>
        <p:spPr>
          <a:xfrm>
            <a:off x="8986726" y="5879287"/>
            <a:ext cx="147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i="1" dirty="0" err="1">
                <a:latin typeface="Avenir Book" panose="02000503020000020003" pitchFamily="2" charset="0"/>
              </a:rPr>
              <a:t>Synchrony</a:t>
            </a:r>
            <a:endParaRPr lang="de-DE" sz="1400" b="1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9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C3E96-4DE6-5CF0-26EE-89BCBCD7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Splayness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peaks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at intermediate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coupling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strength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A6F16-9FEB-4D8D-7262-41C33FBCD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6755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2600" b="1" dirty="0" err="1">
                <a:latin typeface="Avenir Book" panose="02000503020000020003" pitchFamily="2" charset="0"/>
              </a:rPr>
              <a:t>Splayness</a:t>
            </a:r>
            <a:r>
              <a:rPr lang="de-DE" sz="2600" dirty="0">
                <a:latin typeface="Avenir Book" panose="02000503020000020003" pitchFamily="2" charset="0"/>
              </a:rPr>
              <a:t>: </a:t>
            </a:r>
            <a:r>
              <a:rPr lang="de-DE" sz="2600" dirty="0" err="1">
                <a:latin typeface="Avenir Book" panose="02000503020000020003" pitchFamily="2" charset="0"/>
              </a:rPr>
              <a:t>measure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600" dirty="0" err="1">
                <a:latin typeface="Avenir Book" panose="02000503020000020003" pitchFamily="2" charset="0"/>
              </a:rPr>
              <a:t>of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600" dirty="0" err="1">
                <a:latin typeface="Avenir Book" panose="02000503020000020003" pitchFamily="2" charset="0"/>
              </a:rPr>
              <a:t>spread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600" dirty="0" err="1">
                <a:latin typeface="Avenir Book" panose="02000503020000020003" pitchFamily="2" charset="0"/>
              </a:rPr>
              <a:t>across</a:t>
            </a:r>
            <a:r>
              <a:rPr lang="de-DE" sz="2600" dirty="0">
                <a:latin typeface="Avenir Book" panose="02000503020000020003" pitchFamily="2" charset="0"/>
              </a:rPr>
              <a:t> all </a:t>
            </a:r>
            <a:r>
              <a:rPr lang="de-DE" sz="2600" dirty="0" err="1">
                <a:latin typeface="Avenir Book" panose="02000503020000020003" pitchFamily="2" charset="0"/>
              </a:rPr>
              <a:t>spikes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000" dirty="0">
                <a:latin typeface="Avenir Book" panose="02000503020000020003" pitchFamily="2" charset="0"/>
              </a:rPr>
              <a:t>(0 = </a:t>
            </a:r>
            <a:r>
              <a:rPr lang="de-DE" sz="2000" dirty="0" err="1">
                <a:latin typeface="Avenir Book" panose="02000503020000020003" pitchFamily="2" charset="0"/>
              </a:rPr>
              <a:t>sync</a:t>
            </a:r>
            <a:r>
              <a:rPr lang="de-DE" sz="2000" dirty="0">
                <a:latin typeface="Avenir Book" panose="02000503020000020003" pitchFamily="2" charset="0"/>
              </a:rPr>
              <a:t>., 1 = </a:t>
            </a:r>
            <a:r>
              <a:rPr lang="de-DE" sz="2000" dirty="0" err="1">
                <a:latin typeface="Avenir Book" panose="02000503020000020003" pitchFamily="2" charset="0"/>
              </a:rPr>
              <a:t>evenly</a:t>
            </a:r>
            <a:r>
              <a:rPr lang="de-DE" sz="2000" dirty="0">
                <a:latin typeface="Avenir Book" panose="02000503020000020003" pitchFamily="2" charset="0"/>
              </a:rPr>
              <a:t> </a:t>
            </a:r>
            <a:r>
              <a:rPr lang="de-DE" sz="2000" dirty="0" err="1">
                <a:latin typeface="Avenir Book" panose="02000503020000020003" pitchFamily="2" charset="0"/>
              </a:rPr>
              <a:t>distributed</a:t>
            </a:r>
            <a:r>
              <a:rPr lang="de-DE" sz="2000" dirty="0">
                <a:latin typeface="Avenir Book" panose="02000503020000020003" pitchFamily="2" charset="0"/>
              </a:rPr>
              <a:t>)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05500A-16E9-6D88-2975-C2E5157D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6406"/>
            <a:ext cx="4000767" cy="3496469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B610E23-DD70-3ABD-437C-73556FC9B33F}"/>
              </a:ext>
            </a:extLst>
          </p:cNvPr>
          <p:cNvGrpSpPr>
            <a:grpSpLocks noChangeAspect="1"/>
          </p:cNvGrpSpPr>
          <p:nvPr/>
        </p:nvGrpSpPr>
        <p:grpSpPr>
          <a:xfrm>
            <a:off x="8420100" y="1640340"/>
            <a:ext cx="2125443" cy="1099793"/>
            <a:chOff x="8880476" y="1281670"/>
            <a:chExt cx="2561764" cy="132556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6DA0A34-E506-CBC6-381A-4075A1A0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787" t="21941" r="42161"/>
            <a:stretch/>
          </p:blipFill>
          <p:spPr>
            <a:xfrm>
              <a:off x="10411509" y="1281670"/>
              <a:ext cx="1030731" cy="1325564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A88B52-6844-7CAF-AE5C-A13F6733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4035" r="90028"/>
            <a:stretch/>
          </p:blipFill>
          <p:spPr>
            <a:xfrm>
              <a:off x="8880476" y="1478943"/>
              <a:ext cx="1698294" cy="1120177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8C7FC70C-91F9-701B-012E-CDD07FF96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877" y="2965903"/>
            <a:ext cx="5166666" cy="3382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CA55292-AB2F-7D71-1A79-61DF03B15E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8876" y="2959171"/>
            <a:ext cx="5166665" cy="3382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27D04-080A-6CA8-C93F-B02506855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8146" y="2969304"/>
            <a:ext cx="5166664" cy="34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1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2DA4-9511-C87E-7E5A-0F479BBD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8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venir Book" panose="02000503020000020003"/>
              </a:rPr>
              <a:t>Extending the Model </a:t>
            </a:r>
            <a:endParaRPr lang="en-IN" dirty="0"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91322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9147B0-C2F7-474D-AE91-E85C3722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81" y="280708"/>
            <a:ext cx="10515600" cy="1230552"/>
          </a:xfrm>
        </p:spPr>
        <p:txBody>
          <a:bodyPr>
            <a:normAutofit/>
          </a:bodyPr>
          <a:lstStyle/>
          <a:p>
            <a:pPr algn="ctr"/>
            <a:r>
              <a:rPr lang="de-DE" sz="3600" b="1" i="1" dirty="0">
                <a:latin typeface="Avenir Book" panose="02000503020000020003" pitchFamily="2" charset="0"/>
              </a:rPr>
              <a:t>Can </a:t>
            </a:r>
            <a:r>
              <a:rPr lang="de-DE" sz="3600" b="1" i="1" dirty="0" err="1">
                <a:latin typeface="Avenir Book" panose="02000503020000020003" pitchFamily="2" charset="0"/>
              </a:rPr>
              <a:t>we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predict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which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splay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states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are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more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stable</a:t>
            </a:r>
            <a:r>
              <a:rPr lang="de-DE" sz="3600" b="1" i="1" dirty="0">
                <a:latin typeface="Avenir Book" panose="02000503020000020003" pitchFamily="2" charset="0"/>
              </a:rPr>
              <a:t>, </a:t>
            </a:r>
            <a:r>
              <a:rPr lang="de-DE" sz="3600" b="1" i="1" dirty="0" err="1">
                <a:latin typeface="Avenir Book" panose="02000503020000020003" pitchFamily="2" charset="0"/>
              </a:rPr>
              <a:t>by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looking</a:t>
            </a:r>
            <a:r>
              <a:rPr lang="de-DE" sz="3600" b="1" i="1" dirty="0">
                <a:latin typeface="Avenir Book" panose="02000503020000020003" pitchFamily="2" charset="0"/>
              </a:rPr>
              <a:t> at </a:t>
            </a:r>
            <a:r>
              <a:rPr lang="de-DE" sz="3600" b="1" i="1" dirty="0" err="1">
                <a:latin typeface="Avenir Book" panose="02000503020000020003" pitchFamily="2" charset="0"/>
              </a:rPr>
              <a:t>the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coupling</a:t>
            </a:r>
            <a:r>
              <a:rPr lang="de-DE" sz="3600" b="1" i="1" dirty="0">
                <a:latin typeface="Avenir Book" panose="02000503020000020003" pitchFamily="2" charset="0"/>
              </a:rPr>
              <a:t> </a:t>
            </a:r>
            <a:r>
              <a:rPr lang="de-DE" sz="3600" b="1" i="1" dirty="0" err="1">
                <a:latin typeface="Avenir Book" panose="02000503020000020003" pitchFamily="2" charset="0"/>
              </a:rPr>
              <a:t>coefficients</a:t>
            </a:r>
            <a:r>
              <a:rPr lang="de-DE" sz="3600" b="1" i="1" dirty="0">
                <a:latin typeface="Avenir Book" panose="02000503020000020003" pitchFamily="2" charset="0"/>
              </a:rPr>
              <a:t>?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A7AFE14-6C20-A58A-0DB9-44078EE8D63F}"/>
              </a:ext>
            </a:extLst>
          </p:cNvPr>
          <p:cNvGrpSpPr>
            <a:grpSpLocks noChangeAspect="1"/>
          </p:cNvGrpSpPr>
          <p:nvPr/>
        </p:nvGrpSpPr>
        <p:grpSpPr>
          <a:xfrm>
            <a:off x="4750131" y="4533785"/>
            <a:ext cx="6538203" cy="2043507"/>
            <a:chOff x="6287967" y="4446790"/>
            <a:chExt cx="3770433" cy="1178444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1EDEDD9-823B-CDB6-61B0-24FC366F1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95479"/>
            <a:stretch/>
          </p:blipFill>
          <p:spPr>
            <a:xfrm>
              <a:off x="6596054" y="4497110"/>
              <a:ext cx="511511" cy="1128124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CBE1BA31-0D90-2E0F-3EAB-385057EA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6388" r="19588"/>
            <a:stretch/>
          </p:blipFill>
          <p:spPr>
            <a:xfrm>
              <a:off x="7114785" y="4497110"/>
              <a:ext cx="2718147" cy="1128124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775EDD76-450E-CFB2-BFEE-40058A56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553" t="8748" r="51352" b="70259"/>
            <a:stretch/>
          </p:blipFill>
          <p:spPr>
            <a:xfrm>
              <a:off x="6287967" y="4646430"/>
              <a:ext cx="3770433" cy="175011"/>
            </a:xfrm>
            <a:prstGeom prst="rect">
              <a:avLst/>
            </a:prstGeom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369B03B-5A7E-5F96-2A8D-A0277292044D}"/>
                </a:ext>
              </a:extLst>
            </p:cNvPr>
            <p:cNvSpPr/>
            <p:nvPr/>
          </p:nvSpPr>
          <p:spPr>
            <a:xfrm>
              <a:off x="6516383" y="4446790"/>
              <a:ext cx="335426" cy="232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98C1815-D4A5-9CEF-B8AE-3454276FFF55}"/>
              </a:ext>
            </a:extLst>
          </p:cNvPr>
          <p:cNvGrpSpPr>
            <a:grpSpLocks noChangeAspect="1"/>
          </p:cNvGrpSpPr>
          <p:nvPr/>
        </p:nvGrpSpPr>
        <p:grpSpPr>
          <a:xfrm>
            <a:off x="6497023" y="1640726"/>
            <a:ext cx="3044418" cy="3109784"/>
            <a:chOff x="838199" y="3266123"/>
            <a:chExt cx="2819401" cy="2910840"/>
          </a:xfrm>
        </p:grpSpPr>
        <p:pic>
          <p:nvPicPr>
            <p:cNvPr id="33" name="Grafik 32" descr="Ein Bild, das Text,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62BF74E7-E86F-D339-365F-FCB9DFCE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266123"/>
              <a:ext cx="2819400" cy="2910840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A995689-403E-9FF5-2E20-E14B212183CE}"/>
                </a:ext>
              </a:extLst>
            </p:cNvPr>
            <p:cNvSpPr/>
            <p:nvPr/>
          </p:nvSpPr>
          <p:spPr>
            <a:xfrm>
              <a:off x="838199" y="3318420"/>
              <a:ext cx="368595" cy="255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5" name="Group 17">
            <a:extLst>
              <a:ext uri="{FF2B5EF4-FFF2-40B4-BE49-F238E27FC236}">
                <a16:creationId xmlns:a16="http://schemas.microsoft.com/office/drawing/2014/main" id="{DA1E4415-55D0-0605-4EE4-F42C34338D38}"/>
              </a:ext>
            </a:extLst>
          </p:cNvPr>
          <p:cNvGrpSpPr>
            <a:grpSpLocks noChangeAspect="1"/>
          </p:cNvGrpSpPr>
          <p:nvPr/>
        </p:nvGrpSpPr>
        <p:grpSpPr>
          <a:xfrm>
            <a:off x="688772" y="1696597"/>
            <a:ext cx="3763617" cy="3722843"/>
            <a:chOff x="6735382" y="1907868"/>
            <a:chExt cx="3379167" cy="3342558"/>
          </a:xfrm>
        </p:grpSpPr>
        <p:pic>
          <p:nvPicPr>
            <p:cNvPr id="26" name="Grafik 25" descr="Ein Bild, das Diagramm, Text, Schrift, Reihe enthält.&#10;&#10;KI-generierte Inhalte können fehlerhaft sein.">
              <a:extLst>
                <a:ext uri="{FF2B5EF4-FFF2-40B4-BE49-F238E27FC236}">
                  <a16:creationId xmlns:a16="http://schemas.microsoft.com/office/drawing/2014/main" id="{DA942A6D-5D5B-15EE-420D-A967F959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5382" y="1907868"/>
              <a:ext cx="3373944" cy="3342558"/>
            </a:xfrm>
            <a:prstGeom prst="rect">
              <a:avLst/>
            </a:prstGeom>
          </p:spPr>
        </p:pic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33A2A349-D858-D6E9-0CBB-8B22AE53A3A5}"/>
                </a:ext>
              </a:extLst>
            </p:cNvPr>
            <p:cNvSpPr txBox="1"/>
            <p:nvPr/>
          </p:nvSpPr>
          <p:spPr>
            <a:xfrm>
              <a:off x="6822831" y="3733137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0.01</a:t>
              </a:r>
              <a:endParaRPr lang="en-IN" b="1" dirty="0"/>
            </a:p>
          </p:txBody>
        </p:sp>
        <p:sp>
          <p:nvSpPr>
            <p:cNvPr id="28" name="TextBox 3">
              <a:extLst>
                <a:ext uri="{FF2B5EF4-FFF2-40B4-BE49-F238E27FC236}">
                  <a16:creationId xmlns:a16="http://schemas.microsoft.com/office/drawing/2014/main" id="{A6D46ED3-5F02-AA3C-12D9-F9936397997B}"/>
                </a:ext>
              </a:extLst>
            </p:cNvPr>
            <p:cNvSpPr txBox="1"/>
            <p:nvPr/>
          </p:nvSpPr>
          <p:spPr>
            <a:xfrm>
              <a:off x="9493866" y="3733137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0.01</a:t>
              </a:r>
              <a:endParaRPr lang="en-IN" b="1" dirty="0"/>
            </a:p>
          </p:txBody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741A2527-8EDE-F6C4-5A7F-7F61E398F41D}"/>
                </a:ext>
              </a:extLst>
            </p:cNvPr>
            <p:cNvSpPr txBox="1"/>
            <p:nvPr/>
          </p:nvSpPr>
          <p:spPr>
            <a:xfrm>
              <a:off x="8062783" y="4604994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0.004</a:t>
              </a:r>
              <a:endParaRPr lang="en-IN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B7CE5CB7-EED1-7A75-33A3-AC74B2E70077}"/>
                </a:ext>
              </a:extLst>
            </p:cNvPr>
            <p:cNvSpPr txBox="1"/>
            <p:nvPr/>
          </p:nvSpPr>
          <p:spPr>
            <a:xfrm>
              <a:off x="9057880" y="2266505"/>
              <a:ext cx="7727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0.003</a:t>
              </a:r>
              <a:endParaRPr lang="en-IN" dirty="0"/>
            </a:p>
          </p:txBody>
        </p: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11F91238-2494-0A97-873B-FC663AB3F13F}"/>
                </a:ext>
              </a:extLst>
            </p:cNvPr>
            <p:cNvSpPr txBox="1"/>
            <p:nvPr/>
          </p:nvSpPr>
          <p:spPr>
            <a:xfrm>
              <a:off x="7133172" y="2215848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0.003</a:t>
              </a:r>
              <a:endParaRPr lang="en-IN" dirty="0"/>
            </a:p>
          </p:txBody>
        </p:sp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D746965-FDB4-A00E-AF06-A2EBA7BDFE4E}"/>
              </a:ext>
            </a:extLst>
          </p:cNvPr>
          <p:cNvCxnSpPr/>
          <p:nvPr/>
        </p:nvCxnSpPr>
        <p:spPr>
          <a:xfrm>
            <a:off x="1205432" y="3319478"/>
            <a:ext cx="110086" cy="477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7132B6F-FFBE-6ADD-8301-FDE40FB5BC17}"/>
              </a:ext>
            </a:extLst>
          </p:cNvPr>
          <p:cNvCxnSpPr>
            <a:cxnSpLocks/>
          </p:cNvCxnSpPr>
          <p:nvPr/>
        </p:nvCxnSpPr>
        <p:spPr>
          <a:xfrm flipH="1" flipV="1">
            <a:off x="1398988" y="4010033"/>
            <a:ext cx="143747" cy="466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1E5046A9-A412-748F-1778-28B2BEB38247}"/>
              </a:ext>
            </a:extLst>
          </p:cNvPr>
          <p:cNvCxnSpPr>
            <a:cxnSpLocks/>
          </p:cNvCxnSpPr>
          <p:nvPr/>
        </p:nvCxnSpPr>
        <p:spPr>
          <a:xfrm flipH="1">
            <a:off x="3851564" y="3312564"/>
            <a:ext cx="110922" cy="483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5FFF9D8-6F40-3258-2381-47B725F5026F}"/>
              </a:ext>
            </a:extLst>
          </p:cNvPr>
          <p:cNvCxnSpPr>
            <a:cxnSpLocks/>
          </p:cNvCxnSpPr>
          <p:nvPr/>
        </p:nvCxnSpPr>
        <p:spPr>
          <a:xfrm flipV="1">
            <a:off x="3588910" y="3962980"/>
            <a:ext cx="172180" cy="537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A30C8651-1850-603A-DC66-1C2885FEB1F8}"/>
              </a:ext>
            </a:extLst>
          </p:cNvPr>
          <p:cNvSpPr txBox="1"/>
          <p:nvPr/>
        </p:nvSpPr>
        <p:spPr>
          <a:xfrm>
            <a:off x="1281823" y="5412389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→ </a:t>
            </a:r>
            <a:r>
              <a:rPr lang="de-DE" b="1" i="1" dirty="0" err="1">
                <a:latin typeface="Avenir Book" panose="02000503020000020003" pitchFamily="2" charset="0"/>
              </a:rPr>
              <a:t>Unstable</a:t>
            </a:r>
            <a:r>
              <a:rPr lang="de-DE" b="1" i="1" dirty="0">
                <a:latin typeface="Avenir Book" panose="02000503020000020003" pitchFamily="2" charset="0"/>
              </a:rPr>
              <a:t>: </a:t>
            </a:r>
            <a:r>
              <a:rPr lang="de-DE" b="1" i="1" dirty="0">
                <a:solidFill>
                  <a:srgbClr val="008F35"/>
                </a:solidFill>
                <a:latin typeface="Avenir Book" panose="02000503020000020003" pitchFamily="2" charset="0"/>
              </a:rPr>
              <a:t>1234</a:t>
            </a:r>
            <a:r>
              <a:rPr lang="de-DE" b="1" i="1" dirty="0">
                <a:latin typeface="Avenir Book" panose="02000503020000020003" pitchFamily="2" charset="0"/>
              </a:rPr>
              <a:t> &amp; </a:t>
            </a:r>
            <a:r>
              <a:rPr lang="de-DE" b="1" i="1" dirty="0">
                <a:solidFill>
                  <a:srgbClr val="0F82B7"/>
                </a:solidFill>
                <a:latin typeface="Avenir Book" panose="02000503020000020003" pitchFamily="2" charset="0"/>
              </a:rPr>
              <a:t>1243</a:t>
            </a:r>
          </a:p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→</a:t>
            </a:r>
            <a:r>
              <a:rPr lang="de-DE" b="1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1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Stable</a:t>
            </a:r>
            <a:r>
              <a:rPr lang="de-DE" b="1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: </a:t>
            </a:r>
            <a:r>
              <a:rPr lang="de-DE" b="1" i="1" u="none" strike="noStrike" dirty="0">
                <a:solidFill>
                  <a:srgbClr val="0000FF"/>
                </a:solidFill>
                <a:effectLst/>
                <a:latin typeface="Avenir Book" panose="02000503020000020003" pitchFamily="2" charset="0"/>
              </a:rPr>
              <a:t>1324</a:t>
            </a:r>
            <a:r>
              <a:rPr lang="de-DE" b="1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&amp; </a:t>
            </a:r>
            <a:r>
              <a:rPr lang="de-DE" b="1" i="1" u="none" strike="noStrike" dirty="0">
                <a:solidFill>
                  <a:srgbClr val="FF0807"/>
                </a:solidFill>
                <a:effectLst/>
                <a:latin typeface="Avenir Book" panose="02000503020000020003" pitchFamily="2" charset="0"/>
              </a:rPr>
              <a:t>1423</a:t>
            </a:r>
            <a:endParaRPr lang="de-DE" b="1" i="1" dirty="0">
              <a:solidFill>
                <a:srgbClr val="FF0807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D0AAC-611B-D8AD-A977-0A240072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>
                <a:latin typeface="Avenir Book" panose="02000503020000020003" pitchFamily="2" charset="0"/>
              </a:rPr>
              <a:t>Stability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of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splay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states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F1ED3F-BB4A-CC46-AB56-DFB5DEF2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42" y="1740111"/>
            <a:ext cx="1898242" cy="2161364"/>
          </a:xfrm>
          <a:prstGeom prst="rect">
            <a:avLst/>
          </a:prstGeom>
        </p:spPr>
      </p:pic>
      <p:pic>
        <p:nvPicPr>
          <p:cNvPr id="10" name="Grafik 9" descr="Ein Bild, das Diagramm, Text, Schrift, Reihe enthält.&#10;&#10;KI-generierte Inhalte können fehlerhaft sein.">
            <a:extLst>
              <a:ext uri="{FF2B5EF4-FFF2-40B4-BE49-F238E27FC236}">
                <a16:creationId xmlns:a16="http://schemas.microsoft.com/office/drawing/2014/main" id="{6878E30F-1FA9-DB14-6125-ADC7A388E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942" y="4142533"/>
            <a:ext cx="1898242" cy="1880584"/>
          </a:xfrm>
          <a:prstGeom prst="rect">
            <a:avLst/>
          </a:prstGeom>
        </p:spPr>
      </p:pic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9E43631E-F7CE-8FAF-FFDD-1C2F9720C732}"/>
              </a:ext>
            </a:extLst>
          </p:cNvPr>
          <p:cNvGrpSpPr/>
          <p:nvPr/>
        </p:nvGrpSpPr>
        <p:grpSpPr>
          <a:xfrm>
            <a:off x="7045037" y="1440493"/>
            <a:ext cx="2236749" cy="2413584"/>
            <a:chOff x="7045037" y="1139519"/>
            <a:chExt cx="2714558" cy="271455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7261AA2-BB7D-356D-7015-D42F8B34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5037" y="1139519"/>
              <a:ext cx="2714558" cy="2714558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B032A58-0A63-F0E7-C20E-2D4D87183A78}"/>
                </a:ext>
              </a:extLst>
            </p:cNvPr>
            <p:cNvSpPr/>
            <p:nvPr/>
          </p:nvSpPr>
          <p:spPr>
            <a:xfrm rot="18869226">
              <a:off x="7475569" y="3579356"/>
              <a:ext cx="334157" cy="164586"/>
            </a:xfrm>
            <a:prstGeom prst="rect">
              <a:avLst/>
            </a:prstGeom>
            <a:noFill/>
            <a:ln w="19050">
              <a:solidFill>
                <a:srgbClr val="008F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E36EE7D-79D5-5158-5FC8-D4F45A0C69CE}"/>
                </a:ext>
              </a:extLst>
            </p:cNvPr>
            <p:cNvSpPr/>
            <p:nvPr/>
          </p:nvSpPr>
          <p:spPr>
            <a:xfrm rot="18869226">
              <a:off x="7842178" y="3592781"/>
              <a:ext cx="334157" cy="164586"/>
            </a:xfrm>
            <a:prstGeom prst="rect">
              <a:avLst/>
            </a:prstGeom>
            <a:noFill/>
            <a:ln w="19050">
              <a:solidFill>
                <a:srgbClr val="0F82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50193AD-84D9-F16C-F654-61DA7FD7C751}"/>
                </a:ext>
              </a:extLst>
            </p:cNvPr>
            <p:cNvSpPr/>
            <p:nvPr/>
          </p:nvSpPr>
          <p:spPr>
            <a:xfrm rot="18869226">
              <a:off x="8223848" y="3583699"/>
              <a:ext cx="334157" cy="164586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BECD8C7-25CD-9B34-16E5-E9FE6B4D50BF}"/>
                </a:ext>
              </a:extLst>
            </p:cNvPr>
            <p:cNvSpPr/>
            <p:nvPr/>
          </p:nvSpPr>
          <p:spPr>
            <a:xfrm rot="18869226">
              <a:off x="8595444" y="3594923"/>
              <a:ext cx="334157" cy="164586"/>
            </a:xfrm>
            <a:prstGeom prst="rect">
              <a:avLst/>
            </a:prstGeom>
            <a:noFill/>
            <a:ln w="19050">
              <a:solidFill>
                <a:srgbClr val="A1A1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AE84E0F-E314-ED64-094B-DAFCDDC4D3D4}"/>
                </a:ext>
              </a:extLst>
            </p:cNvPr>
            <p:cNvSpPr/>
            <p:nvPr/>
          </p:nvSpPr>
          <p:spPr>
            <a:xfrm rot="18869226">
              <a:off x="8969872" y="3578931"/>
              <a:ext cx="334157" cy="164586"/>
            </a:xfrm>
            <a:prstGeom prst="rect">
              <a:avLst/>
            </a:prstGeom>
            <a:noFill/>
            <a:ln w="19050">
              <a:solidFill>
                <a:srgbClr val="FF08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4993B5A-F733-1B2B-025C-B71F2AC3C5CD}"/>
                </a:ext>
              </a:extLst>
            </p:cNvPr>
            <p:cNvSpPr/>
            <p:nvPr/>
          </p:nvSpPr>
          <p:spPr>
            <a:xfrm rot="18869226">
              <a:off x="9341468" y="3578931"/>
              <a:ext cx="334157" cy="164586"/>
            </a:xfrm>
            <a:prstGeom prst="rect">
              <a:avLst/>
            </a:prstGeom>
            <a:noFill/>
            <a:ln w="19050">
              <a:solidFill>
                <a:srgbClr val="9999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7072802A-DA0D-96BE-E9CF-ECDBDC33CBF1}"/>
              </a:ext>
            </a:extLst>
          </p:cNvPr>
          <p:cNvGrpSpPr>
            <a:grpSpLocks noChangeAspect="1"/>
          </p:cNvGrpSpPr>
          <p:nvPr/>
        </p:nvGrpSpPr>
        <p:grpSpPr>
          <a:xfrm>
            <a:off x="3967732" y="4236914"/>
            <a:ext cx="2337750" cy="2497869"/>
            <a:chOff x="3115326" y="3549954"/>
            <a:chExt cx="2980674" cy="318482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9574A45-105C-89F8-B7A4-701E3940D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148" r="6790"/>
            <a:stretch/>
          </p:blipFill>
          <p:spPr>
            <a:xfrm>
              <a:off x="3115326" y="3549954"/>
              <a:ext cx="2980674" cy="3184829"/>
            </a:xfrm>
            <a:prstGeom prst="rect">
              <a:avLst/>
            </a:prstGeom>
          </p:spPr>
        </p:pic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D3FA8E27-B196-5306-72FF-E528496EFFB2}"/>
                </a:ext>
              </a:extLst>
            </p:cNvPr>
            <p:cNvSpPr>
              <a:spLocks/>
            </p:cNvSpPr>
            <p:nvPr/>
          </p:nvSpPr>
          <p:spPr>
            <a:xfrm rot="18869226">
              <a:off x="3686328" y="6404584"/>
              <a:ext cx="366916" cy="180721"/>
            </a:xfrm>
            <a:prstGeom prst="rect">
              <a:avLst/>
            </a:prstGeom>
            <a:noFill/>
            <a:ln w="19050">
              <a:solidFill>
                <a:srgbClr val="008F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A938856-7EF5-1AC3-178E-54DC33E7F260}"/>
                </a:ext>
              </a:extLst>
            </p:cNvPr>
            <p:cNvSpPr>
              <a:spLocks/>
            </p:cNvSpPr>
            <p:nvPr/>
          </p:nvSpPr>
          <p:spPr>
            <a:xfrm rot="18869226">
              <a:off x="4012445" y="6409593"/>
              <a:ext cx="366916" cy="180721"/>
            </a:xfrm>
            <a:prstGeom prst="rect">
              <a:avLst/>
            </a:prstGeom>
            <a:noFill/>
            <a:ln w="19050">
              <a:solidFill>
                <a:srgbClr val="0F82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74AE1427-B954-41C6-8A17-75178C0B4979}"/>
                </a:ext>
              </a:extLst>
            </p:cNvPr>
            <p:cNvSpPr>
              <a:spLocks/>
            </p:cNvSpPr>
            <p:nvPr/>
          </p:nvSpPr>
          <p:spPr>
            <a:xfrm rot="18869226">
              <a:off x="4330249" y="6414602"/>
              <a:ext cx="366916" cy="180721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09F1C59-98AC-2F0C-52A2-6418607458BF}"/>
                </a:ext>
              </a:extLst>
            </p:cNvPr>
            <p:cNvSpPr>
              <a:spLocks/>
            </p:cNvSpPr>
            <p:nvPr/>
          </p:nvSpPr>
          <p:spPr>
            <a:xfrm rot="18869226">
              <a:off x="5317315" y="6405365"/>
              <a:ext cx="366916" cy="180721"/>
            </a:xfrm>
            <a:prstGeom prst="rect">
              <a:avLst/>
            </a:prstGeom>
            <a:noFill/>
            <a:ln w="19050">
              <a:solidFill>
                <a:srgbClr val="A1A1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39DEEFA-3F6A-8A18-1812-47041B56E5E0}"/>
                </a:ext>
              </a:extLst>
            </p:cNvPr>
            <p:cNvSpPr>
              <a:spLocks/>
            </p:cNvSpPr>
            <p:nvPr/>
          </p:nvSpPr>
          <p:spPr>
            <a:xfrm rot="18869226">
              <a:off x="4993616" y="6408309"/>
              <a:ext cx="366916" cy="180721"/>
            </a:xfrm>
            <a:prstGeom prst="rect">
              <a:avLst/>
            </a:prstGeom>
            <a:noFill/>
            <a:ln w="19050">
              <a:solidFill>
                <a:srgbClr val="FF08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7B7A1BDF-EE15-424F-9121-292E3D6B5AE8}"/>
                </a:ext>
              </a:extLst>
            </p:cNvPr>
            <p:cNvSpPr>
              <a:spLocks/>
            </p:cNvSpPr>
            <p:nvPr/>
          </p:nvSpPr>
          <p:spPr>
            <a:xfrm rot="18869226">
              <a:off x="4655443" y="6408716"/>
              <a:ext cx="366916" cy="180721"/>
            </a:xfrm>
            <a:prstGeom prst="rect">
              <a:avLst/>
            </a:prstGeom>
            <a:noFill/>
            <a:ln w="19050">
              <a:solidFill>
                <a:srgbClr val="9999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DD868DF2-C512-482F-7BF4-5C1726AF9C9F}"/>
              </a:ext>
            </a:extLst>
          </p:cNvPr>
          <p:cNvGrpSpPr/>
          <p:nvPr/>
        </p:nvGrpSpPr>
        <p:grpSpPr>
          <a:xfrm>
            <a:off x="3903692" y="1382307"/>
            <a:ext cx="2166471" cy="2519168"/>
            <a:chOff x="3903692" y="1068167"/>
            <a:chExt cx="2629267" cy="2833308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D8048DE7-F8D9-938A-B53B-F8C13AC8E5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03692" y="1092122"/>
              <a:ext cx="2629267" cy="2809353"/>
              <a:chOff x="3115326" y="295455"/>
              <a:chExt cx="2980674" cy="3184829"/>
            </a:xfrm>
          </p:grpSpPr>
          <p:pic>
            <p:nvPicPr>
              <p:cNvPr id="5" name="Inhaltsplatzhalter 4">
                <a:extLst>
                  <a:ext uri="{FF2B5EF4-FFF2-40B4-BE49-F238E27FC236}">
                    <a16:creationId xmlns:a16="http://schemas.microsoft.com/office/drawing/2014/main" id="{CAB37A7E-25F1-EB09-ABB2-19D4304475E8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3115326" y="295455"/>
                <a:ext cx="2980674" cy="3184829"/>
              </a:xfrm>
            </p:spPr>
          </p:pic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5D5A5777-9DEB-2782-5055-76B74BE5A172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3737126" y="3167233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008F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FB61BEDD-834B-F6BB-BB72-D2E2FBE65CDA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4063243" y="3172242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0F82B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3ACD92C7-2827-283D-B1AF-E6563B238D39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4381047" y="3177251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E4A9BA6F-3E2B-0FE4-BD2B-BC6D6D9AF171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5368113" y="3168014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A1A1A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D4F08B9F-BF5D-3CE4-A6F6-128A6EF07B65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5044414" y="3170958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FF080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40737FED-8661-3231-8FF3-71669177C9B2}"/>
                  </a:ext>
                </a:extLst>
              </p:cNvPr>
              <p:cNvSpPr>
                <a:spLocks/>
              </p:cNvSpPr>
              <p:nvPr/>
            </p:nvSpPr>
            <p:spPr>
              <a:xfrm rot="18869226">
                <a:off x="4706241" y="3171365"/>
                <a:ext cx="366916" cy="180721"/>
              </a:xfrm>
              <a:prstGeom prst="rect">
                <a:avLst/>
              </a:prstGeom>
              <a:noFill/>
              <a:ln w="19050">
                <a:solidFill>
                  <a:srgbClr val="99999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862CE476-6605-1E4A-C795-270AC999D01D}"/>
                </a:ext>
              </a:extLst>
            </p:cNvPr>
            <p:cNvSpPr/>
            <p:nvPr/>
          </p:nvSpPr>
          <p:spPr>
            <a:xfrm>
              <a:off x="3903692" y="1068167"/>
              <a:ext cx="387784" cy="260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B07FCE1B-C5CC-BB63-CB20-2803BDF7F7EC}"/>
              </a:ext>
            </a:extLst>
          </p:cNvPr>
          <p:cNvGrpSpPr/>
          <p:nvPr/>
        </p:nvGrpSpPr>
        <p:grpSpPr>
          <a:xfrm>
            <a:off x="7026408" y="4245644"/>
            <a:ext cx="3233667" cy="2477920"/>
            <a:chOff x="7026408" y="3936647"/>
            <a:chExt cx="3924435" cy="278691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765E7D1-1132-3318-A369-FBB4CDB1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6408" y="3936647"/>
              <a:ext cx="3924435" cy="2786917"/>
            </a:xfrm>
            <a:prstGeom prst="rect">
              <a:avLst/>
            </a:prstGeom>
          </p:spPr>
        </p:pic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FE4727E4-7604-8A7D-39EC-05080C9D44B6}"/>
                </a:ext>
              </a:extLst>
            </p:cNvPr>
            <p:cNvSpPr/>
            <p:nvPr/>
          </p:nvSpPr>
          <p:spPr>
            <a:xfrm rot="18869226">
              <a:off x="8778854" y="6444157"/>
              <a:ext cx="343074" cy="168978"/>
            </a:xfrm>
            <a:prstGeom prst="rect">
              <a:avLst/>
            </a:prstGeom>
            <a:noFill/>
            <a:ln w="19050">
              <a:solidFill>
                <a:srgbClr val="0F82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C7E6826-6F12-8613-276E-8020B8AE1286}"/>
                </a:ext>
              </a:extLst>
            </p:cNvPr>
            <p:cNvSpPr/>
            <p:nvPr/>
          </p:nvSpPr>
          <p:spPr>
            <a:xfrm rot="18869226">
              <a:off x="9213891" y="6443469"/>
              <a:ext cx="343074" cy="168978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E64715BB-4F26-1D38-634C-A654A9D81BAA}"/>
                </a:ext>
              </a:extLst>
            </p:cNvPr>
            <p:cNvSpPr/>
            <p:nvPr/>
          </p:nvSpPr>
          <p:spPr>
            <a:xfrm rot="18869226">
              <a:off x="9629955" y="6446353"/>
              <a:ext cx="343074" cy="168978"/>
            </a:xfrm>
            <a:prstGeom prst="rect">
              <a:avLst/>
            </a:prstGeom>
            <a:noFill/>
            <a:ln w="19050">
              <a:solidFill>
                <a:srgbClr val="A1A1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48DC5CFE-0BBA-D5B1-2E57-FE5804958ECC}"/>
                </a:ext>
              </a:extLst>
            </p:cNvPr>
            <p:cNvSpPr/>
            <p:nvPr/>
          </p:nvSpPr>
          <p:spPr>
            <a:xfrm rot="18869226">
              <a:off x="10066186" y="6447205"/>
              <a:ext cx="343074" cy="168978"/>
            </a:xfrm>
            <a:prstGeom prst="rect">
              <a:avLst/>
            </a:prstGeom>
            <a:noFill/>
            <a:ln w="19050">
              <a:solidFill>
                <a:srgbClr val="FF08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8B391565-DCE7-58E9-D92C-9A715139757E}"/>
                </a:ext>
              </a:extLst>
            </p:cNvPr>
            <p:cNvSpPr/>
            <p:nvPr/>
          </p:nvSpPr>
          <p:spPr>
            <a:xfrm rot="18869226">
              <a:off x="10499514" y="6447209"/>
              <a:ext cx="343074" cy="168978"/>
            </a:xfrm>
            <a:prstGeom prst="rect">
              <a:avLst/>
            </a:prstGeom>
            <a:noFill/>
            <a:ln w="19050">
              <a:solidFill>
                <a:srgbClr val="9999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39A5E957-9B19-1443-317D-FC43E1001723}"/>
                </a:ext>
              </a:extLst>
            </p:cNvPr>
            <p:cNvSpPr/>
            <p:nvPr/>
          </p:nvSpPr>
          <p:spPr>
            <a:xfrm rot="18869226">
              <a:off x="8353419" y="6442893"/>
              <a:ext cx="343074" cy="168978"/>
            </a:xfrm>
            <a:prstGeom prst="rect">
              <a:avLst/>
            </a:prstGeom>
            <a:noFill/>
            <a:ln w="19050">
              <a:solidFill>
                <a:srgbClr val="9999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0A878ACD-75F3-B743-0AB3-8C5F2C449D94}"/>
                </a:ext>
              </a:extLst>
            </p:cNvPr>
            <p:cNvGrpSpPr/>
            <p:nvPr/>
          </p:nvGrpSpPr>
          <p:grpSpPr>
            <a:xfrm>
              <a:off x="10478782" y="4144981"/>
              <a:ext cx="398742" cy="2576543"/>
              <a:chOff x="13132444" y="2000816"/>
              <a:chExt cx="398742" cy="2576543"/>
            </a:xfrm>
          </p:grpSpPr>
          <p:pic>
            <p:nvPicPr>
              <p:cNvPr id="75" name="Picture 23">
                <a:extLst>
                  <a:ext uri="{FF2B5EF4-FFF2-40B4-BE49-F238E27FC236}">
                    <a16:creationId xmlns:a16="http://schemas.microsoft.com/office/drawing/2014/main" id="{0F22DB10-3684-CB23-0725-31F929CB9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33003" t="7549" r="56837"/>
              <a:stretch/>
            </p:blipFill>
            <p:spPr>
              <a:xfrm>
                <a:off x="13132444" y="2000816"/>
                <a:ext cx="398742" cy="2576543"/>
              </a:xfrm>
              <a:prstGeom prst="rect">
                <a:avLst/>
              </a:prstGeom>
            </p:spPr>
          </p:pic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881EBF6B-8CDF-FD2B-0ABA-BC5928F95ABD}"/>
                  </a:ext>
                </a:extLst>
              </p:cNvPr>
              <p:cNvSpPr/>
              <p:nvPr/>
            </p:nvSpPr>
            <p:spPr>
              <a:xfrm rot="18869226">
                <a:off x="13164286" y="4296688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99999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643594B1-FEFD-98AB-C57E-18A627D8DCE3}"/>
                </a:ext>
              </a:extLst>
            </p:cNvPr>
            <p:cNvGrpSpPr/>
            <p:nvPr/>
          </p:nvGrpSpPr>
          <p:grpSpPr>
            <a:xfrm>
              <a:off x="7935964" y="4267385"/>
              <a:ext cx="351874" cy="2456179"/>
              <a:chOff x="13828817" y="4182409"/>
              <a:chExt cx="351874" cy="2456179"/>
            </a:xfrm>
          </p:grpSpPr>
          <p:pic>
            <p:nvPicPr>
              <p:cNvPr id="85" name="Picture 23">
                <a:extLst>
                  <a:ext uri="{FF2B5EF4-FFF2-40B4-BE49-F238E27FC236}">
                    <a16:creationId xmlns:a16="http://schemas.microsoft.com/office/drawing/2014/main" id="{308B0BE2-F679-4B80-74E9-61223C1DB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44628" t="11868" r="46406"/>
              <a:stretch/>
            </p:blipFill>
            <p:spPr>
              <a:xfrm>
                <a:off x="13828817" y="4182409"/>
                <a:ext cx="351874" cy="2456179"/>
              </a:xfrm>
              <a:prstGeom prst="rect">
                <a:avLst/>
              </a:prstGeom>
            </p:spPr>
          </p:pic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FE244D4F-1E3F-6F28-62A6-17B9228335A3}"/>
                  </a:ext>
                </a:extLst>
              </p:cNvPr>
              <p:cNvSpPr/>
              <p:nvPr/>
            </p:nvSpPr>
            <p:spPr>
              <a:xfrm rot="18869226">
                <a:off x="13829868" y="6359181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0F82B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1B3D5261-BA5E-2E32-B78C-40AE6551A656}"/>
                </a:ext>
              </a:extLst>
            </p:cNvPr>
            <p:cNvGrpSpPr/>
            <p:nvPr/>
          </p:nvGrpSpPr>
          <p:grpSpPr>
            <a:xfrm>
              <a:off x="7464855" y="3936647"/>
              <a:ext cx="398742" cy="2786917"/>
              <a:chOff x="7464855" y="3936647"/>
              <a:chExt cx="398742" cy="2786917"/>
            </a:xfrm>
          </p:grpSpPr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AE015D06-F61D-0E03-3D5C-AEC27B245D49}"/>
                  </a:ext>
                </a:extLst>
              </p:cNvPr>
              <p:cNvSpPr/>
              <p:nvPr/>
            </p:nvSpPr>
            <p:spPr>
              <a:xfrm rot="18869226">
                <a:off x="7485478" y="6447216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99999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5" name="Picture 23">
                <a:extLst>
                  <a:ext uri="{FF2B5EF4-FFF2-40B4-BE49-F238E27FC236}">
                    <a16:creationId xmlns:a16="http://schemas.microsoft.com/office/drawing/2014/main" id="{F44B540F-EA30-C8C0-DADB-8D8D09DCA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22465" r="67374"/>
              <a:stretch/>
            </p:blipFill>
            <p:spPr>
              <a:xfrm>
                <a:off x="7464855" y="3936647"/>
                <a:ext cx="398742" cy="2786917"/>
              </a:xfrm>
              <a:prstGeom prst="rect">
                <a:avLst/>
              </a:prstGeom>
            </p:spPr>
          </p:pic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EE627C2C-C901-A7BF-4967-B119F7E7CED7}"/>
                  </a:ext>
                </a:extLst>
              </p:cNvPr>
              <p:cNvSpPr/>
              <p:nvPr/>
            </p:nvSpPr>
            <p:spPr>
              <a:xfrm rot="18869226">
                <a:off x="7477442" y="6438731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008F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A31D00F5-CC37-2804-4520-333960C2A86E}"/>
                </a:ext>
              </a:extLst>
            </p:cNvPr>
            <p:cNvGrpSpPr/>
            <p:nvPr/>
          </p:nvGrpSpPr>
          <p:grpSpPr>
            <a:xfrm>
              <a:off x="8767735" y="4139165"/>
              <a:ext cx="395489" cy="2582359"/>
              <a:chOff x="14298315" y="4199596"/>
              <a:chExt cx="395489" cy="2582359"/>
            </a:xfrm>
          </p:grpSpPr>
          <p:pic>
            <p:nvPicPr>
              <p:cNvPr id="116" name="Picture 23">
                <a:extLst>
                  <a:ext uri="{FF2B5EF4-FFF2-40B4-BE49-F238E27FC236}">
                    <a16:creationId xmlns:a16="http://schemas.microsoft.com/office/drawing/2014/main" id="{EE94C6D0-6670-32DE-F278-5ABF94419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66307" t="7340" r="23615"/>
              <a:stretch/>
            </p:blipFill>
            <p:spPr>
              <a:xfrm>
                <a:off x="14298315" y="4199596"/>
                <a:ext cx="395489" cy="2582359"/>
              </a:xfrm>
              <a:prstGeom prst="rect">
                <a:avLst/>
              </a:prstGeom>
            </p:spPr>
          </p:pic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8520E2F5-607C-8F52-D6A6-C7515D889ECA}"/>
                  </a:ext>
                </a:extLst>
              </p:cNvPr>
              <p:cNvSpPr/>
              <p:nvPr/>
            </p:nvSpPr>
            <p:spPr>
              <a:xfrm rot="18869226">
                <a:off x="14299669" y="6504744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A1A1A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9C3ADF4A-8C4B-8A72-CE23-4641C3405E66}"/>
                </a:ext>
              </a:extLst>
            </p:cNvPr>
            <p:cNvGrpSpPr/>
            <p:nvPr/>
          </p:nvGrpSpPr>
          <p:grpSpPr>
            <a:xfrm>
              <a:off x="8335747" y="4139165"/>
              <a:ext cx="395522" cy="2584399"/>
              <a:chOff x="13714723" y="3498212"/>
              <a:chExt cx="395522" cy="2584399"/>
            </a:xfrm>
          </p:grpSpPr>
          <p:pic>
            <p:nvPicPr>
              <p:cNvPr id="126" name="Picture 23">
                <a:extLst>
                  <a:ext uri="{FF2B5EF4-FFF2-40B4-BE49-F238E27FC236}">
                    <a16:creationId xmlns:a16="http://schemas.microsoft.com/office/drawing/2014/main" id="{059CD01F-76A9-F40E-7482-DBD6B1D87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55294" t="7267" r="34628"/>
              <a:stretch/>
            </p:blipFill>
            <p:spPr>
              <a:xfrm>
                <a:off x="13714723" y="3498212"/>
                <a:ext cx="395522" cy="2584399"/>
              </a:xfrm>
              <a:prstGeom prst="rect">
                <a:avLst/>
              </a:prstGeom>
            </p:spPr>
          </p:pic>
          <p:sp>
            <p:nvSpPr>
              <p:cNvPr id="129" name="Rechteck 128">
                <a:extLst>
                  <a:ext uri="{FF2B5EF4-FFF2-40B4-BE49-F238E27FC236}">
                    <a16:creationId xmlns:a16="http://schemas.microsoft.com/office/drawing/2014/main" id="{71EEC54A-1DEF-D4C6-D0B7-6DAE83D79B73}"/>
                  </a:ext>
                </a:extLst>
              </p:cNvPr>
              <p:cNvSpPr/>
              <p:nvPr/>
            </p:nvSpPr>
            <p:spPr>
              <a:xfrm rot="18869226">
                <a:off x="13732265" y="5802516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07AEF75F-8807-922D-5B79-4A8BA44E05EC}"/>
                </a:ext>
              </a:extLst>
            </p:cNvPr>
            <p:cNvGrpSpPr/>
            <p:nvPr/>
          </p:nvGrpSpPr>
          <p:grpSpPr>
            <a:xfrm>
              <a:off x="9178941" y="4199595"/>
              <a:ext cx="398183" cy="2521929"/>
              <a:chOff x="14782605" y="4199595"/>
              <a:chExt cx="398183" cy="2521929"/>
            </a:xfrm>
          </p:grpSpPr>
          <p:pic>
            <p:nvPicPr>
              <p:cNvPr id="139" name="Picture 23">
                <a:extLst>
                  <a:ext uri="{FF2B5EF4-FFF2-40B4-BE49-F238E27FC236}">
                    <a16:creationId xmlns:a16="http://schemas.microsoft.com/office/drawing/2014/main" id="{D2C231DE-E602-C3C8-951B-E0FAB6AA2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76715" t="9508" r="13140"/>
              <a:stretch/>
            </p:blipFill>
            <p:spPr>
              <a:xfrm>
                <a:off x="14782605" y="4199595"/>
                <a:ext cx="398183" cy="2521929"/>
              </a:xfrm>
              <a:prstGeom prst="rect">
                <a:avLst/>
              </a:prstGeom>
            </p:spPr>
          </p:pic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C67E5521-1CED-8A4A-A4E9-0F3EF85C7E5A}"/>
                  </a:ext>
                </a:extLst>
              </p:cNvPr>
              <p:cNvSpPr/>
              <p:nvPr/>
            </p:nvSpPr>
            <p:spPr>
              <a:xfrm rot="18869226">
                <a:off x="14811716" y="6445165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FF080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9499B899-C158-73F5-0489-702E061BD92B}"/>
                </a:ext>
              </a:extLst>
            </p:cNvPr>
            <p:cNvGrpSpPr/>
            <p:nvPr/>
          </p:nvGrpSpPr>
          <p:grpSpPr>
            <a:xfrm>
              <a:off x="10088945" y="3936647"/>
              <a:ext cx="382319" cy="2786917"/>
              <a:chOff x="11637751" y="3838086"/>
              <a:chExt cx="382319" cy="2786917"/>
            </a:xfrm>
          </p:grpSpPr>
          <p:pic>
            <p:nvPicPr>
              <p:cNvPr id="162" name="Picture 23">
                <a:extLst>
                  <a:ext uri="{FF2B5EF4-FFF2-40B4-BE49-F238E27FC236}">
                    <a16:creationId xmlns:a16="http://schemas.microsoft.com/office/drawing/2014/main" id="{A1DC2A9B-E73D-6A2C-76E6-CE7DEAA92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2224" r="78034"/>
              <a:stretch/>
            </p:blipFill>
            <p:spPr>
              <a:xfrm>
                <a:off x="11637751" y="3838086"/>
                <a:ext cx="382319" cy="2786917"/>
              </a:xfrm>
              <a:prstGeom prst="rect">
                <a:avLst/>
              </a:prstGeom>
            </p:spPr>
          </p:pic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87C02B68-30CB-7657-A1F7-DE862C21BB75}"/>
                  </a:ext>
                </a:extLst>
              </p:cNvPr>
              <p:cNvSpPr/>
              <p:nvPr/>
            </p:nvSpPr>
            <p:spPr>
              <a:xfrm rot="18869226">
                <a:off x="11617099" y="6348655"/>
                <a:ext cx="343074" cy="168978"/>
              </a:xfrm>
              <a:prstGeom prst="rect">
                <a:avLst/>
              </a:prstGeom>
              <a:noFill/>
              <a:ln w="19050">
                <a:solidFill>
                  <a:srgbClr val="99999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91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EB761B8-0126-E9FF-D089-DCB1C804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13" y="19140"/>
            <a:ext cx="8534174" cy="6819719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3D5EA90-111B-B041-B54E-DACAD96EA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3040" y="23994"/>
            <a:ext cx="8831471" cy="6819718"/>
          </a:xfrm>
        </p:spPr>
      </p:pic>
    </p:spTree>
    <p:extLst>
      <p:ext uri="{BB962C8B-B14F-4D97-AF65-F5344CB8AC3E}">
        <p14:creationId xmlns:p14="http://schemas.microsoft.com/office/powerpoint/2010/main" val="109571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E601-DB9E-575C-013A-BFFCB8C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/>
              </a:rPr>
              <a:t>Conclusion</a:t>
            </a:r>
            <a:endParaRPr lang="en-IN" dirty="0">
              <a:latin typeface="Avenir Book" panose="02000503020000020003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1C1B-A558-B880-DBFC-130C6D127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venir Book" panose="02000503020000020003"/>
              </a:rPr>
              <a:t>Coupling strength changes the </a:t>
            </a:r>
            <a:r>
              <a:rPr lang="en-IN" dirty="0" err="1">
                <a:latin typeface="Avenir Book" panose="02000503020000020003"/>
              </a:rPr>
              <a:t>splayness</a:t>
            </a:r>
            <a:r>
              <a:rPr lang="en-IN" dirty="0">
                <a:latin typeface="Avenir Book" panose="02000503020000020003"/>
              </a:rPr>
              <a:t> </a:t>
            </a:r>
          </a:p>
          <a:p>
            <a:r>
              <a:rPr lang="en-IN" dirty="0">
                <a:latin typeface="Avenir Book" panose="02000503020000020003"/>
              </a:rPr>
              <a:t>Stable splay states are more likely to occur </a:t>
            </a:r>
          </a:p>
          <a:p>
            <a:r>
              <a:rPr lang="en-IN" dirty="0">
                <a:latin typeface="Avenir Book" panose="02000503020000020003"/>
              </a:rPr>
              <a:t>Stability of splay states can be predicted by their coupling strengths </a:t>
            </a:r>
          </a:p>
          <a:p>
            <a:pPr marL="0" indent="0">
              <a:buNone/>
            </a:pPr>
            <a:endParaRPr lang="en-IN" dirty="0">
              <a:latin typeface="Avenir Book" panose="02000503020000020003"/>
            </a:endParaRPr>
          </a:p>
          <a:p>
            <a:pPr marL="0" indent="0">
              <a:buNone/>
            </a:pPr>
            <a:endParaRPr lang="en-IN" dirty="0">
              <a:latin typeface="Avenir Book" panose="02000503020000020003"/>
            </a:endParaRPr>
          </a:p>
          <a:p>
            <a:pPr marL="0" indent="0" algn="ctr">
              <a:buNone/>
            </a:pPr>
            <a:r>
              <a:rPr lang="en-US" sz="3600" b="1" i="1" dirty="0">
                <a:latin typeface="Avenir Book" panose="02000503020000020003"/>
              </a:rPr>
              <a:t>Desynchronization </a:t>
            </a:r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— </a:t>
            </a:r>
            <a:r>
              <a:rPr lang="en-US" sz="3600" b="1" i="1" dirty="0">
                <a:latin typeface="Avenir Book" panose="02000503020000020003"/>
              </a:rPr>
              <a:t>is it a bug or a feature?</a:t>
            </a:r>
          </a:p>
          <a:p>
            <a:pPr marL="0" indent="0" algn="ctr">
              <a:buNone/>
            </a:pPr>
            <a:r>
              <a:rPr lang="de-DE" sz="3600" b="1" i="1" dirty="0">
                <a:latin typeface="Avenir Book" panose="02000503020000020003" pitchFamily="2" charset="0"/>
              </a:rPr>
              <a:t>→</a:t>
            </a:r>
            <a:r>
              <a:rPr lang="en-US" sz="3600" b="1" i="1" dirty="0">
                <a:latin typeface="Avenir Book" panose="02000503020000020003"/>
              </a:rPr>
              <a:t> it’s a feature!</a:t>
            </a:r>
            <a:endParaRPr lang="en-IN" sz="3600" b="1" i="1" dirty="0"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95258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9CFA7-37F1-5A39-501C-889678B3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venir Book" panose="02000503020000020003" pitchFamily="2" charset="0"/>
              </a:rPr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C8407B-05E6-2B5C-BE55-2893F70A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 err="1">
                <a:latin typeface="Avenir Book" panose="02000503020000020003" pitchFamily="2" charset="0"/>
              </a:rPr>
              <a:t>Figures</a:t>
            </a:r>
            <a:r>
              <a:rPr lang="de-DE" sz="1600" dirty="0">
                <a:latin typeface="Avenir Book" panose="02000503020000020003" pitchFamily="2" charset="0"/>
              </a:rPr>
              <a:t>:</a:t>
            </a:r>
          </a:p>
          <a:p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Alcamí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P.,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Pereda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A.E.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Beyond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plasticity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: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the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dynamic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impact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electrical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synapses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on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neural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circuits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. 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Nat Rev </a:t>
            </a:r>
            <a:r>
              <a:rPr lang="de-DE" sz="1400" b="0" i="1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Neurosci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 </a:t>
            </a:r>
            <a:r>
              <a:rPr lang="de-DE" sz="140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20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253–271 (2019).</a:t>
            </a:r>
          </a:p>
          <a:p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Dickinson, M. H., Lehmann, F. , Chan, W. P. The Control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Mechanical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Power in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Insect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Flight, </a:t>
            </a:r>
            <a:r>
              <a:rPr lang="de-DE" sz="1400" b="0" i="1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American </a:t>
            </a:r>
            <a:r>
              <a:rPr lang="de-DE" sz="1400" b="0" i="1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Zoologist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, Volume 38,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Issue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4, September 1998, Pages 718–728. </a:t>
            </a:r>
          </a:p>
          <a:p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https://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stablediffusionweb.com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/de/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image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/22747144-fruit-fly-swarm-on-white-background</a:t>
            </a:r>
          </a:p>
          <a:p>
            <a:pPr marL="0" indent="0">
              <a:buNone/>
            </a:pPr>
            <a:r>
              <a:rPr lang="de-DE" sz="1600" dirty="0" err="1">
                <a:solidFill>
                  <a:srgbClr val="2A2A2A"/>
                </a:solidFill>
                <a:latin typeface="Avenir Book" panose="02000503020000020003" pitchFamily="2" charset="0"/>
              </a:rPr>
              <a:t>Literature</a:t>
            </a:r>
            <a:r>
              <a:rPr lang="de-DE" sz="1600" dirty="0">
                <a:solidFill>
                  <a:srgbClr val="2A2A2A"/>
                </a:solidFill>
                <a:latin typeface="Avenir Book" panose="02000503020000020003" pitchFamily="2" charset="0"/>
              </a:rPr>
              <a:t>:</a:t>
            </a:r>
          </a:p>
          <a:p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Dickinson, M. H., Lehmann, F. , Chan, W. P. The Control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Mechanical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Power in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Insect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Flight, </a:t>
            </a:r>
            <a:r>
              <a:rPr lang="de-DE" sz="1400" b="0" i="1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American </a:t>
            </a:r>
            <a:r>
              <a:rPr lang="de-DE" sz="1400" b="0" i="1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Zoologist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, Volume 38, </a:t>
            </a:r>
            <a:r>
              <a:rPr lang="de-DE" sz="1400" b="0" i="0" u="none" strike="noStrike" dirty="0" err="1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Issue</a:t>
            </a:r>
            <a:r>
              <a:rPr lang="de-DE" sz="1400" b="0" i="0" u="none" strike="noStrike" dirty="0">
                <a:solidFill>
                  <a:srgbClr val="2A2A2A"/>
                </a:solidFill>
                <a:effectLst/>
                <a:latin typeface="Avenir Book" panose="02000503020000020003" pitchFamily="2" charset="0"/>
              </a:rPr>
              <a:t> 4, September 1998, Pages 718–728.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de-DE" sz="1400" b="0" i="0" u="none" strike="noStrike" dirty="0">
              <a:solidFill>
                <a:srgbClr val="222222"/>
              </a:solidFill>
              <a:effectLst/>
              <a:latin typeface="Avenir Book" panose="02000503020000020003" pitchFamily="2" charset="0"/>
            </a:endParaRPr>
          </a:p>
          <a:p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Hürkey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S., Niemeyer, N., Schleimer, J. H.,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Ryglewski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S., Schreiber, S., &amp;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Duch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 C. (2023). Gap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junctions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desynchronize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a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neural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circuit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to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stabilize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insect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flight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. 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Nature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 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618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(7963), 118-125.</a:t>
            </a:r>
          </a:p>
          <a:p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Pringle, J. W. S. (1949). The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excitation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and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contraction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the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flight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muscles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0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insects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. 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The Journal </a:t>
            </a:r>
            <a:r>
              <a:rPr lang="de-DE" sz="1400" b="0" i="1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400" b="0" i="1" u="none" strike="noStrike" dirty="0" err="1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physiology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, </a:t>
            </a:r>
            <a:r>
              <a:rPr lang="de-DE" sz="1400" b="0" i="1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108</a:t>
            </a:r>
            <a:r>
              <a:rPr lang="de-DE" sz="1400" b="0" i="0" u="none" strike="noStrike" dirty="0">
                <a:solidFill>
                  <a:srgbClr val="222222"/>
                </a:solidFill>
                <a:effectLst/>
                <a:latin typeface="Avenir Book" panose="02000503020000020003" pitchFamily="2" charset="0"/>
              </a:rPr>
              <a:t>(2), 226.</a:t>
            </a:r>
          </a:p>
          <a:p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Sun, Yi-An; Wyman, Robert J.  (1997). Neurons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of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the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Drosophila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giant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fiber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system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: I. Dorsal longitudinal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motor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neurons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. The Journal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of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Comparative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 </a:t>
            </a:r>
            <a:r>
              <a:rPr lang="de-DE" sz="1400" dirty="0" err="1">
                <a:solidFill>
                  <a:srgbClr val="2A2A2A"/>
                </a:solidFill>
                <a:latin typeface="Avenir Book" panose="02000503020000020003" pitchFamily="2" charset="0"/>
              </a:rPr>
              <a:t>Neurology</a:t>
            </a:r>
            <a:r>
              <a:rPr lang="de-DE" sz="1400" dirty="0">
                <a:solidFill>
                  <a:srgbClr val="2A2A2A"/>
                </a:solidFill>
                <a:latin typeface="Avenir Book" panose="02000503020000020003" pitchFamily="2" charset="0"/>
              </a:rPr>
              <a:t>, 387(1), 157–166.</a:t>
            </a:r>
          </a:p>
        </p:txBody>
      </p:sp>
    </p:spTree>
    <p:extLst>
      <p:ext uri="{BB962C8B-B14F-4D97-AF65-F5344CB8AC3E}">
        <p14:creationId xmlns:p14="http://schemas.microsoft.com/office/powerpoint/2010/main" val="375057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D97E1-2C5D-725E-955D-18C4FEA7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031ADECD-26CF-014E-0646-C5B069BB1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225893" cy="6225893"/>
          </a:xfrm>
        </p:spPr>
      </p:pic>
      <p:pic>
        <p:nvPicPr>
          <p:cNvPr id="6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EAF3D85A-BC22-787E-7161-C575C364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551887" y="-1"/>
            <a:ext cx="6225893" cy="6225893"/>
          </a:xfrm>
          <a:prstGeom prst="rect">
            <a:avLst/>
          </a:prstGeom>
        </p:spPr>
      </p:pic>
      <p:pic>
        <p:nvPicPr>
          <p:cNvPr id="7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B5E1F28B-88F4-A954-4D92-15B12B0A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65262" b="-9916"/>
          <a:stretch/>
        </p:blipFill>
        <p:spPr>
          <a:xfrm rot="16200000">
            <a:off x="8436245" y="2355002"/>
            <a:ext cx="2162753" cy="6843242"/>
          </a:xfrm>
          <a:prstGeom prst="rect">
            <a:avLst/>
          </a:prstGeom>
        </p:spPr>
      </p:pic>
      <p:pic>
        <p:nvPicPr>
          <p:cNvPr id="8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80B76EA5-1357-F142-BC41-7B44D224A0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65262" b="-9916"/>
          <a:stretch/>
        </p:blipFill>
        <p:spPr>
          <a:xfrm rot="5400000">
            <a:off x="1637931" y="-2972352"/>
            <a:ext cx="2162753" cy="6843242"/>
          </a:xfrm>
          <a:prstGeom prst="rect">
            <a:avLst/>
          </a:prstGeom>
        </p:spPr>
      </p:pic>
      <p:pic>
        <p:nvPicPr>
          <p:cNvPr id="9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0DCD5B41-7DCC-CE7A-136A-0BA66D62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06"/>
          <a:stretch/>
        </p:blipFill>
        <p:spPr>
          <a:xfrm rot="10800000">
            <a:off x="10787837" y="-1121271"/>
            <a:ext cx="2141349" cy="6225893"/>
          </a:xfrm>
          <a:prstGeom prst="rect">
            <a:avLst/>
          </a:prstGeom>
        </p:spPr>
      </p:pic>
      <p:pic>
        <p:nvPicPr>
          <p:cNvPr id="10" name="Inhaltsplatzhalter 4" descr="Ein Bild, das Schädling, Gliederfüßer, Makrofotografie, Hautflügler enthält.&#10;&#10;KI-generierte Inhalte können fehlerhaft sein.">
            <a:extLst>
              <a:ext uri="{FF2B5EF4-FFF2-40B4-BE49-F238E27FC236}">
                <a16:creationId xmlns:a16="http://schemas.microsoft.com/office/drawing/2014/main" id="{9EAA2070-7050-1EA6-C17A-BAB8FD76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06"/>
          <a:stretch/>
        </p:blipFill>
        <p:spPr>
          <a:xfrm rot="16200000">
            <a:off x="3236425" y="3323585"/>
            <a:ext cx="2141349" cy="622589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866047-802C-6D06-92F7-48F879A03BA0}"/>
              </a:ext>
            </a:extLst>
          </p:cNvPr>
          <p:cNvSpPr txBox="1"/>
          <p:nvPr/>
        </p:nvSpPr>
        <p:spPr>
          <a:xfrm>
            <a:off x="3809796" y="4097818"/>
            <a:ext cx="4852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>
                <a:latin typeface="Avenir Book" panose="02000503020000020003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5163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7CEA1-C813-390C-5F76-BA69418D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0A808B05-87A0-090C-2ED2-2674C8872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55" t="3374" b="5280"/>
          <a:stretch/>
        </p:blipFill>
        <p:spPr>
          <a:xfrm>
            <a:off x="1056903" y="2576945"/>
            <a:ext cx="10165827" cy="2410692"/>
          </a:xfrm>
        </p:spPr>
      </p:pic>
    </p:spTree>
    <p:extLst>
      <p:ext uri="{BB962C8B-B14F-4D97-AF65-F5344CB8AC3E}">
        <p14:creationId xmlns:p14="http://schemas.microsoft.com/office/powerpoint/2010/main" val="231415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5E7CCC-8DD3-1DA2-72D7-647F6EAB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79" y="365125"/>
            <a:ext cx="11061841" cy="1325563"/>
          </a:xfrm>
        </p:spPr>
        <p:txBody>
          <a:bodyPr>
            <a:normAutofit/>
          </a:bodyPr>
          <a:lstStyle/>
          <a:p>
            <a:r>
              <a:rPr lang="de-DE" sz="3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Five </a:t>
            </a:r>
            <a:r>
              <a:rPr lang="de-DE" sz="34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motor</a:t>
            </a:r>
            <a:r>
              <a:rPr lang="de-DE" sz="3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34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neurons</a:t>
            </a:r>
            <a:r>
              <a:rPr lang="de-DE" sz="3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34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coordinate</a:t>
            </a:r>
            <a:r>
              <a:rPr lang="de-DE" sz="3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a 200 Hz </a:t>
            </a:r>
            <a:r>
              <a:rPr lang="de-DE" sz="34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wingbeat</a:t>
            </a:r>
            <a:endParaRPr lang="de-DE" sz="3400" dirty="0">
              <a:latin typeface="Avenir Book" panose="02000503020000020003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8A4D76C-5838-4725-D2E8-19056054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12"/>
          <a:stretch/>
        </p:blipFill>
        <p:spPr>
          <a:xfrm>
            <a:off x="7007391" y="2068657"/>
            <a:ext cx="3618631" cy="2708700"/>
          </a:xfrm>
          <a:prstGeom prst="rect">
            <a:avLst/>
          </a:prstGeom>
        </p:spPr>
      </p:pic>
      <p:pic>
        <p:nvPicPr>
          <p:cNvPr id="11" name="Inhaltsplatzhalter 4" descr="Ein Bild, das Zeichnung, Darstellung enthält.&#10;&#10;KI-generierte Inhalte können fehlerhaft sein.">
            <a:extLst>
              <a:ext uri="{FF2B5EF4-FFF2-40B4-BE49-F238E27FC236}">
                <a16:creationId xmlns:a16="http://schemas.microsoft.com/office/drawing/2014/main" id="{D64752EF-4247-56C2-7665-5B14C187E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943" t="2141"/>
          <a:stretch/>
        </p:blipFill>
        <p:spPr>
          <a:xfrm>
            <a:off x="1386038" y="1690688"/>
            <a:ext cx="4322736" cy="4926359"/>
          </a:xfr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C56415B-BB77-B629-E5F6-6E04F781312C}"/>
              </a:ext>
            </a:extLst>
          </p:cNvPr>
          <p:cNvSpPr>
            <a:spLocks/>
          </p:cNvSpPr>
          <p:nvPr/>
        </p:nvSpPr>
        <p:spPr>
          <a:xfrm>
            <a:off x="1112917" y="1690688"/>
            <a:ext cx="4048018" cy="2552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C6BADE0-6BF9-9C0D-ECD2-FC60BF1C25EE}"/>
              </a:ext>
            </a:extLst>
          </p:cNvPr>
          <p:cNvSpPr>
            <a:spLocks/>
          </p:cNvSpPr>
          <p:nvPr/>
        </p:nvSpPr>
        <p:spPr>
          <a:xfrm>
            <a:off x="4493971" y="1690688"/>
            <a:ext cx="1333928" cy="1732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DFF9A1C-E4A7-BE52-22D0-D6D093A68D04}"/>
              </a:ext>
            </a:extLst>
          </p:cNvPr>
          <p:cNvSpPr txBox="1"/>
          <p:nvPr/>
        </p:nvSpPr>
        <p:spPr>
          <a:xfrm>
            <a:off x="5827899" y="5167312"/>
            <a:ext cx="5616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How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can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a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few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motor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neurons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maintain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stable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high-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frequency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power </a:t>
            </a:r>
            <a:r>
              <a:rPr lang="de-DE" sz="2400" b="0" i="1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output</a:t>
            </a:r>
            <a:r>
              <a:rPr lang="de-DE" sz="24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??</a:t>
            </a:r>
            <a:endParaRPr lang="de-DE" sz="2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8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A5929-FE2A-2B89-2A86-75C1B78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venir Book" panose="02000503020000020003" pitchFamily="2" charset="0"/>
              </a:rPr>
              <a:t>Thoracic </a:t>
            </a:r>
            <a:r>
              <a:rPr lang="de-DE" sz="4000" dirty="0" err="1">
                <a:latin typeface="Avenir Book" panose="02000503020000020003" pitchFamily="2" charset="0"/>
              </a:rPr>
              <a:t>oscillation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is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mechanical</a:t>
            </a:r>
            <a:r>
              <a:rPr lang="de-DE" sz="4000" dirty="0">
                <a:latin typeface="Avenir Book" panose="02000503020000020003" pitchFamily="2" charset="0"/>
              </a:rPr>
              <a:t>, not </a:t>
            </a:r>
            <a:r>
              <a:rPr lang="de-DE" sz="4000" dirty="0" err="1">
                <a:latin typeface="Avenir Book" panose="02000503020000020003" pitchFamily="2" charset="0"/>
              </a:rPr>
              <a:t>neural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88B530-E52B-FFB9-DCE4-322DEE929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536" y="1825625"/>
            <a:ext cx="6577263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>
                <a:latin typeface="Avenir Book" panose="02000503020000020003" pitchFamily="2" charset="0"/>
              </a:rPr>
              <a:t>Stretch </a:t>
            </a:r>
            <a:r>
              <a:rPr lang="de-DE" dirty="0" err="1">
                <a:latin typeface="Avenir Book" panose="02000503020000020003" pitchFamily="2" charset="0"/>
              </a:rPr>
              <a:t>activation</a:t>
            </a:r>
            <a:r>
              <a:rPr lang="de-DE" dirty="0">
                <a:latin typeface="Avenir Book" panose="02000503020000020003" pitchFamily="2" charset="0"/>
              </a:rPr>
              <a:t>: </a:t>
            </a:r>
            <a:r>
              <a:rPr lang="de-DE" dirty="0" err="1">
                <a:latin typeface="Avenir Book" panose="02000503020000020003" pitchFamily="2" charset="0"/>
              </a:rPr>
              <a:t>stretching</a:t>
            </a:r>
            <a:r>
              <a:rPr lang="de-DE" dirty="0">
                <a:latin typeface="Avenir Book" panose="02000503020000020003" pitchFamily="2" charset="0"/>
              </a:rPr>
              <a:t> a </a:t>
            </a:r>
            <a:r>
              <a:rPr lang="de-DE" dirty="0" err="1">
                <a:latin typeface="Avenir Book" panose="02000503020000020003" pitchFamily="2" charset="0"/>
              </a:rPr>
              <a:t>fibre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transiently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increases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its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active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force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output</a:t>
            </a:r>
            <a:endParaRPr lang="de-DE" b="0" i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Ventral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muscle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fiber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contracts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→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thorax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deforms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→ dorsal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muscle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fiber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stretches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→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next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contraction</a:t>
            </a:r>
            <a:endParaRPr lang="de-DE" b="0" i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 err="1">
                <a:solidFill>
                  <a:srgbClr val="000000"/>
                </a:solidFill>
                <a:latin typeface="Avenir Book" panose="02000503020000020003" pitchFamily="2" charset="0"/>
              </a:rPr>
              <a:t>M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echanical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feedback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creates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self-sustaining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oscillations</a:t>
            </a:r>
            <a:endParaRPr lang="de-DE" dirty="0">
              <a:latin typeface="Avenir Book" panose="02000503020000020003" pitchFamily="2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AD4221B-9385-EB1C-2740-8D49B174AFD1}"/>
              </a:ext>
            </a:extLst>
          </p:cNvPr>
          <p:cNvGrpSpPr/>
          <p:nvPr/>
        </p:nvGrpSpPr>
        <p:grpSpPr>
          <a:xfrm>
            <a:off x="838200" y="1825625"/>
            <a:ext cx="3511378" cy="5003871"/>
            <a:chOff x="838200" y="1825625"/>
            <a:chExt cx="3511378" cy="5003871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B8BC49A-716F-B523-C311-EF8090F03ECC}"/>
                </a:ext>
              </a:extLst>
            </p:cNvPr>
            <p:cNvGrpSpPr/>
            <p:nvPr/>
          </p:nvGrpSpPr>
          <p:grpSpPr>
            <a:xfrm>
              <a:off x="838200" y="1825625"/>
              <a:ext cx="3216442" cy="3831141"/>
              <a:chOff x="838200" y="1825625"/>
              <a:chExt cx="3216442" cy="3831141"/>
            </a:xfrm>
          </p:grpSpPr>
          <p:pic>
            <p:nvPicPr>
              <p:cNvPr id="4" name="Grafik 3" descr="Ein Bild, das Entwurf, Zeichnung, Lineart, Clipart enthält.&#10;&#10;KI-generierte Inhalte können fehlerhaft sein.">
                <a:extLst>
                  <a:ext uri="{FF2B5EF4-FFF2-40B4-BE49-F238E27FC236}">
                    <a16:creationId xmlns:a16="http://schemas.microsoft.com/office/drawing/2014/main" id="{3E97534F-76B2-2513-A0B7-545894754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825625"/>
                <a:ext cx="3216442" cy="3831141"/>
              </a:xfrm>
              <a:prstGeom prst="rect">
                <a:avLst/>
              </a:prstGeom>
            </p:spPr>
          </p:pic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0A0B1AE-56AB-6718-1FAA-A0554DE049BA}"/>
                  </a:ext>
                </a:extLst>
              </p:cNvPr>
              <p:cNvSpPr txBox="1"/>
              <p:nvPr/>
            </p:nvSpPr>
            <p:spPr>
              <a:xfrm>
                <a:off x="1259155" y="3951565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rgbClr val="352C84"/>
                    </a:solidFill>
                  </a:rPr>
                  <a:t>1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AB39BD4-E380-F40B-C5AE-7ACBFAE69C74}"/>
                  </a:ext>
                </a:extLst>
              </p:cNvPr>
              <p:cNvSpPr txBox="1"/>
              <p:nvPr/>
            </p:nvSpPr>
            <p:spPr>
              <a:xfrm>
                <a:off x="1232879" y="3631962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2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72246C6-0071-ABA0-3385-45429466A3FD}"/>
                  </a:ext>
                </a:extLst>
              </p:cNvPr>
              <p:cNvSpPr txBox="1"/>
              <p:nvPr/>
            </p:nvSpPr>
            <p:spPr>
              <a:xfrm>
                <a:off x="1306008" y="3342677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rgbClr val="009A45"/>
                    </a:solidFill>
                  </a:rPr>
                  <a:t>3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5E950C9D-D250-3554-62E1-5C49BDA409AC}"/>
                  </a:ext>
                </a:extLst>
              </p:cNvPr>
              <p:cNvSpPr txBox="1"/>
              <p:nvPr/>
            </p:nvSpPr>
            <p:spPr>
              <a:xfrm>
                <a:off x="1488862" y="3111764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rgbClr val="E31C22"/>
                    </a:solidFill>
                  </a:rPr>
                  <a:t>4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CC443D9-04FF-E064-41BB-77452047BDD3}"/>
                  </a:ext>
                </a:extLst>
              </p:cNvPr>
              <p:cNvSpPr txBox="1"/>
              <p:nvPr/>
            </p:nvSpPr>
            <p:spPr>
              <a:xfrm>
                <a:off x="1741027" y="2941973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rgbClr val="EF7F1A"/>
                    </a:solidFill>
                  </a:rPr>
                  <a:t>5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7C79FA8-8241-89EA-1267-C13D8BE2707D}"/>
                  </a:ext>
                </a:extLst>
              </p:cNvPr>
              <p:cNvSpPr txBox="1"/>
              <p:nvPr/>
            </p:nvSpPr>
            <p:spPr>
              <a:xfrm>
                <a:off x="1968825" y="2846229"/>
                <a:ext cx="308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rgbClr val="EF7F1A"/>
                    </a:solidFill>
                  </a:rPr>
                  <a:t>6</a:t>
                </a: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91E92CE-F5D5-9276-3299-8500FBF069DD}"/>
                </a:ext>
              </a:extLst>
            </p:cNvPr>
            <p:cNvSpPr txBox="1"/>
            <p:nvPr/>
          </p:nvSpPr>
          <p:spPr>
            <a:xfrm>
              <a:off x="924697" y="6367831"/>
              <a:ext cx="3424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Dickinson </a:t>
              </a:r>
              <a:r>
                <a:rPr lang="de-DE" sz="1200" b="0" i="1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et al.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The Control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of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Mechanical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Power in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Insect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Flight, 1998</a:t>
              </a:r>
              <a:endParaRPr lang="de-DE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79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9D059-A396-456A-4481-E9257365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venir Book" panose="02000503020000020003" pitchFamily="2" charset="0"/>
              </a:rPr>
              <a:t>Motorneuron </a:t>
            </a:r>
            <a:r>
              <a:rPr lang="de-DE" sz="4000" dirty="0" err="1">
                <a:latin typeface="Avenir Book" panose="02000503020000020003" pitchFamily="2" charset="0"/>
              </a:rPr>
              <a:t>phase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coordination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0DC91-9DB0-E8D4-3284-25D63BD1C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961" y="3425443"/>
            <a:ext cx="7494399" cy="1325563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spcBef>
                <a:spcPts val="600"/>
              </a:spcBef>
              <a:spcAft>
                <a:spcPts val="3600"/>
              </a:spcAft>
              <a:buNone/>
            </a:pPr>
            <a:r>
              <a:rPr lang="de-DE" sz="2600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Splay</a:t>
            </a:r>
            <a:r>
              <a:rPr lang="de-DE" sz="26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state</a:t>
            </a:r>
            <a:r>
              <a:rPr lang="de-DE" sz="26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: 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stable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,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repeating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sequence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of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neuron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firing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with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fixed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phase</a:t>
            </a:r>
            <a:r>
              <a:rPr lang="de-DE" sz="2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relations</a:t>
            </a:r>
            <a:endParaRPr lang="de-DE" sz="2600" b="0" i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747A858-BDB7-4C8E-8509-03F0A340235A}"/>
              </a:ext>
            </a:extLst>
          </p:cNvPr>
          <p:cNvGrpSpPr>
            <a:grpSpLocks noChangeAspect="1"/>
          </p:cNvGrpSpPr>
          <p:nvPr/>
        </p:nvGrpSpPr>
        <p:grpSpPr>
          <a:xfrm>
            <a:off x="333039" y="1876576"/>
            <a:ext cx="11314430" cy="1169551"/>
            <a:chOff x="838200" y="1787633"/>
            <a:chExt cx="10376258" cy="1072574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596103BF-5E81-2050-476B-944140B2F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25625"/>
              <a:ext cx="10376258" cy="1034582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403D8CB-6C4F-ADC5-C766-68AE576D2143}"/>
                </a:ext>
              </a:extLst>
            </p:cNvPr>
            <p:cNvSpPr/>
            <p:nvPr/>
          </p:nvSpPr>
          <p:spPr>
            <a:xfrm>
              <a:off x="838200" y="1787633"/>
              <a:ext cx="368595" cy="255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ADB303-E504-8A68-C3D8-54B1CD7A8575}"/>
              </a:ext>
            </a:extLst>
          </p:cNvPr>
          <p:cNvGrpSpPr/>
          <p:nvPr/>
        </p:nvGrpSpPr>
        <p:grpSpPr>
          <a:xfrm>
            <a:off x="7643961" y="3156866"/>
            <a:ext cx="3374683" cy="3336009"/>
            <a:chOff x="838199" y="3266123"/>
            <a:chExt cx="2819401" cy="2910840"/>
          </a:xfrm>
        </p:grpSpPr>
        <p:pic>
          <p:nvPicPr>
            <p:cNvPr id="5" name="Grafik 4" descr="Ein Bild, das Text,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D756C2F6-8CCC-DDB7-0A24-31ABFF18D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266123"/>
              <a:ext cx="2819400" cy="291084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44928A6-3D60-406B-E341-7D4542012B3A}"/>
                </a:ext>
              </a:extLst>
            </p:cNvPr>
            <p:cNvSpPr/>
            <p:nvPr/>
          </p:nvSpPr>
          <p:spPr>
            <a:xfrm>
              <a:off x="838199" y="3318420"/>
              <a:ext cx="368595" cy="255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5EA66AD8-6D1E-F0F4-5048-AF50F569F68F}"/>
              </a:ext>
            </a:extLst>
          </p:cNvPr>
          <p:cNvSpPr txBox="1"/>
          <p:nvPr/>
        </p:nvSpPr>
        <p:spPr>
          <a:xfrm>
            <a:off x="739496" y="5027722"/>
            <a:ext cx="71929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>
                <a:latin typeface="Avenir Book" panose="02000503020000020003" pitchFamily="2" charset="0"/>
              </a:rPr>
              <a:t>→ In Drosophila DLM, </a:t>
            </a:r>
            <a:r>
              <a:rPr lang="de-DE" sz="2600" dirty="0" err="1">
                <a:latin typeface="Avenir Book" panose="02000503020000020003" pitchFamily="2" charset="0"/>
              </a:rPr>
              <a:t>preferred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600" dirty="0" err="1">
                <a:latin typeface="Avenir Book" panose="02000503020000020003" pitchFamily="2" charset="0"/>
              </a:rPr>
              <a:t>sequences</a:t>
            </a:r>
            <a:r>
              <a:rPr lang="de-DE" sz="2600" dirty="0">
                <a:latin typeface="Avenir Book" panose="02000503020000020003" pitchFamily="2" charset="0"/>
              </a:rPr>
              <a:t> </a:t>
            </a:r>
            <a:r>
              <a:rPr lang="de-DE" sz="2600" dirty="0" err="1">
                <a:latin typeface="Avenir Book" panose="02000503020000020003" pitchFamily="2" charset="0"/>
              </a:rPr>
              <a:t>are</a:t>
            </a:r>
            <a:r>
              <a:rPr lang="de-DE" sz="2600" dirty="0">
                <a:latin typeface="Avenir Book" panose="02000503020000020003" pitchFamily="2" charset="0"/>
              </a:rPr>
              <a:t> 1-4-2-3 </a:t>
            </a:r>
            <a:r>
              <a:rPr lang="de-DE" sz="2600" dirty="0" err="1">
                <a:latin typeface="Avenir Book" panose="02000503020000020003" pitchFamily="2" charset="0"/>
              </a:rPr>
              <a:t>or</a:t>
            </a:r>
            <a:r>
              <a:rPr lang="de-DE" sz="2600" dirty="0">
                <a:latin typeface="Avenir Book" panose="02000503020000020003" pitchFamily="2" charset="0"/>
              </a:rPr>
              <a:t> 1-3-2-4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F16883-8769-3E1C-6980-2BF559392A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42"/>
          <a:stretch/>
        </p:blipFill>
        <p:spPr>
          <a:xfrm>
            <a:off x="9719187" y="240817"/>
            <a:ext cx="1928282" cy="147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4532-0069-C960-5727-BFC686D4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05505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000" dirty="0">
                <a:latin typeface="Avenir Book" panose="02000503020000020003" pitchFamily="2" charset="0"/>
              </a:rPr>
              <a:t>Motor </a:t>
            </a:r>
            <a:r>
              <a:rPr lang="de-DE" sz="4000" dirty="0" err="1">
                <a:latin typeface="Avenir Book" panose="02000503020000020003" pitchFamily="2" charset="0"/>
              </a:rPr>
              <a:t>neurons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modulate</a:t>
            </a:r>
            <a:r>
              <a:rPr lang="de-DE" sz="4000" dirty="0">
                <a:latin typeface="Avenir Book" panose="02000503020000020003" pitchFamily="2" charset="0"/>
              </a:rPr>
              <a:t> power via </a:t>
            </a:r>
            <a:r>
              <a:rPr lang="de-DE" sz="4000" dirty="0" err="1">
                <a:latin typeface="Avenir Book" panose="02000503020000020003" pitchFamily="2" charset="0"/>
              </a:rPr>
              <a:t>weak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electrical</a:t>
            </a:r>
            <a:r>
              <a:rPr lang="de-DE" sz="4000" dirty="0">
                <a:latin typeface="Avenir Book" panose="02000503020000020003" pitchFamily="2" charset="0"/>
              </a:rPr>
              <a:t> </a:t>
            </a:r>
            <a:r>
              <a:rPr lang="de-DE" sz="4000" dirty="0" err="1">
                <a:latin typeface="Avenir Book" panose="02000503020000020003" pitchFamily="2" charset="0"/>
              </a:rPr>
              <a:t>coupling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88993FEE-AB57-D7F5-A72A-7AE238849CC0}"/>
              </a:ext>
            </a:extLst>
          </p:cNvPr>
          <p:cNvSpPr txBox="1">
            <a:spLocks/>
          </p:cNvSpPr>
          <p:nvPr/>
        </p:nvSpPr>
        <p:spPr>
          <a:xfrm>
            <a:off x="838200" y="1943099"/>
            <a:ext cx="8905505" cy="423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>
                <a:solidFill>
                  <a:srgbClr val="000000"/>
                </a:solidFill>
                <a:latin typeface="Avenir Book" panose="02000503020000020003" pitchFamily="2" charset="0"/>
              </a:rPr>
              <a:t>Primary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connection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between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motor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neurons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is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via </a:t>
            </a:r>
            <a:r>
              <a:rPr lang="de-DE" sz="240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gap</a:t>
            </a:r>
            <a:r>
              <a:rPr lang="de-DE" sz="24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junctions</a:t>
            </a:r>
            <a:r>
              <a:rPr lang="de-DE" sz="24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formed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by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innexin</a:t>
            </a:r>
            <a:r>
              <a:rPr lang="de-DE" sz="24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2400" i="1" dirty="0" err="1">
                <a:solidFill>
                  <a:srgbClr val="000000"/>
                </a:solidFill>
                <a:latin typeface="Avenir Book" panose="02000503020000020003" pitchFamily="2" charset="0"/>
              </a:rPr>
              <a:t>shakB</a:t>
            </a:r>
            <a:endParaRPr lang="de-DE" sz="2100" i="1" dirty="0">
              <a:latin typeface="Avenir Book" panose="02000503020000020003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100" dirty="0" err="1">
                <a:latin typeface="Avenir Book" panose="02000503020000020003" pitchFamily="2" charset="0"/>
              </a:rPr>
              <a:t>Weak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coupling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desynchronizes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activity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into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phase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locked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splay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states</a:t>
            </a:r>
            <a:endParaRPr lang="de-DE" sz="2100" dirty="0">
              <a:latin typeface="Avenir Book" panose="02000503020000020003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100" dirty="0">
                <a:latin typeface="Avenir Book" panose="02000503020000020003" pitchFamily="2" charset="0"/>
              </a:rPr>
              <a:t>Knockdown </a:t>
            </a:r>
            <a:r>
              <a:rPr lang="de-DE" sz="2100" dirty="0" err="1">
                <a:latin typeface="Avenir Book" panose="02000503020000020003" pitchFamily="2" charset="0"/>
              </a:rPr>
              <a:t>collapses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phase</a:t>
            </a:r>
            <a:r>
              <a:rPr lang="de-DE" sz="2100" dirty="0">
                <a:latin typeface="Avenir Book" panose="02000503020000020003" pitchFamily="2" charset="0"/>
              </a:rPr>
              <a:t> lock </a:t>
            </a:r>
            <a:r>
              <a:rPr lang="de-DE" sz="2100" dirty="0" err="1">
                <a:latin typeface="Avenir Book" panose="02000503020000020003" pitchFamily="2" charset="0"/>
              </a:rPr>
              <a:t>into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randomness</a:t>
            </a:r>
            <a:endParaRPr lang="de-DE" sz="2100" dirty="0">
              <a:latin typeface="Avenir Book" panose="02000503020000020003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100" dirty="0" err="1">
                <a:latin typeface="Avenir Book" panose="02000503020000020003" pitchFamily="2" charset="0"/>
              </a:rPr>
              <a:t>Overexpression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pushes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everything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into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perfect</a:t>
            </a:r>
            <a:r>
              <a:rPr lang="de-DE" sz="2100" dirty="0">
                <a:latin typeface="Avenir Book" panose="02000503020000020003" pitchFamily="2" charset="0"/>
              </a:rPr>
              <a:t> </a:t>
            </a:r>
            <a:r>
              <a:rPr lang="de-DE" sz="2100" dirty="0" err="1">
                <a:latin typeface="Avenir Book" panose="02000503020000020003" pitchFamily="2" charset="0"/>
              </a:rPr>
              <a:t>synchrony</a:t>
            </a:r>
            <a:endParaRPr lang="de-DE" sz="2100" dirty="0">
              <a:latin typeface="Avenir Book" panose="02000503020000020003" pitchFamily="2" charset="0"/>
            </a:endParaRPr>
          </a:p>
          <a:p>
            <a:endParaRPr lang="de-DE" dirty="0"/>
          </a:p>
        </p:txBody>
      </p:sp>
      <p:pic>
        <p:nvPicPr>
          <p:cNvPr id="27" name="Grafik 26" descr="Ein Bild, das Diagramm,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ACABC31-AFC9-3B05-44AA-2726E599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56" y="4651616"/>
            <a:ext cx="2422511" cy="1755825"/>
          </a:xfrm>
          <a:prstGeom prst="rect">
            <a:avLst/>
          </a:prstGeom>
        </p:spPr>
      </p:pic>
      <p:pic>
        <p:nvPicPr>
          <p:cNvPr id="29" name="Grafik 28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950DB847-A3E5-BDA4-3160-CA07C495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48" y="4574944"/>
            <a:ext cx="2422511" cy="1854429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AE3892D-A5F9-B177-E3A2-24A1AA4D877E}"/>
              </a:ext>
            </a:extLst>
          </p:cNvPr>
          <p:cNvGrpSpPr/>
          <p:nvPr/>
        </p:nvGrpSpPr>
        <p:grpSpPr>
          <a:xfrm>
            <a:off x="6160317" y="4455398"/>
            <a:ext cx="2567800" cy="2093520"/>
            <a:chOff x="6429358" y="4208210"/>
            <a:chExt cx="2567800" cy="2093520"/>
          </a:xfrm>
        </p:grpSpPr>
        <p:pic>
          <p:nvPicPr>
            <p:cNvPr id="25" name="Grafik 24" descr="Ein Bild, das Text, Screenshot, Diagramm, Schrift enthält.&#10;&#10;KI-generierte Inhalte können fehlerhaft sein.">
              <a:extLst>
                <a:ext uri="{FF2B5EF4-FFF2-40B4-BE49-F238E27FC236}">
                  <a16:creationId xmlns:a16="http://schemas.microsoft.com/office/drawing/2014/main" id="{6E99F0D0-CE2B-05B3-1F02-28DE69004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58" y="4392562"/>
              <a:ext cx="2508252" cy="1909168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75B8ADCF-9322-F2AE-B261-2E7D56F141CE}"/>
                </a:ext>
              </a:extLst>
            </p:cNvPr>
            <p:cNvSpPr/>
            <p:nvPr/>
          </p:nvSpPr>
          <p:spPr>
            <a:xfrm>
              <a:off x="8628563" y="4208210"/>
              <a:ext cx="368595" cy="425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4B8BA1C8-D0B2-9F10-3341-A596DF6F82EF}"/>
              </a:ext>
            </a:extLst>
          </p:cNvPr>
          <p:cNvGrpSpPr/>
          <p:nvPr/>
        </p:nvGrpSpPr>
        <p:grpSpPr>
          <a:xfrm>
            <a:off x="9862801" y="175595"/>
            <a:ext cx="2329199" cy="3885710"/>
            <a:chOff x="9862801" y="175595"/>
            <a:chExt cx="2329199" cy="388571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2C1CE2FC-8814-5576-D158-F410681BA2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2801" y="175595"/>
              <a:ext cx="2141845" cy="2794847"/>
              <a:chOff x="8612841" y="988358"/>
              <a:chExt cx="1653988" cy="2158253"/>
            </a:xfrm>
          </p:grpSpPr>
          <p:pic>
            <p:nvPicPr>
              <p:cNvPr id="9" name="Inhaltsplatzhalter 8" descr="Ein Bild, das Text, Diagramm, Screenshot, Design enthält.&#10;&#10;KI-generierte Inhalte können fehlerhaft sein.">
                <a:extLst>
                  <a:ext uri="{FF2B5EF4-FFF2-40B4-BE49-F238E27FC236}">
                    <a16:creationId xmlns:a16="http://schemas.microsoft.com/office/drawing/2014/main" id="{9DB6E0A1-F981-AA47-E179-0B7F820FB4EF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5"/>
              <a:srcRect l="50307" t="8156" r="4302" b="17916"/>
              <a:stretch/>
            </p:blipFill>
            <p:spPr>
              <a:xfrm>
                <a:off x="8612841" y="988358"/>
                <a:ext cx="1653988" cy="2158253"/>
              </a:xfrm>
            </p:spPr>
          </p:pic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6D46B9DA-3B9B-6CE6-6F84-03B2BE03BB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72260" y="988358"/>
                <a:ext cx="594569" cy="294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F6EED82F-C3AD-5662-77C3-437A1B4DFF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72259" y="1877161"/>
                <a:ext cx="0" cy="585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ED503601-B3F1-FC05-7D40-889F89B69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280" y="1930968"/>
                <a:ext cx="0" cy="5670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2885A2F-C351-B9C7-6A6F-80CF7D730DFD}"/>
                </a:ext>
              </a:extLst>
            </p:cNvPr>
            <p:cNvSpPr txBox="1"/>
            <p:nvPr/>
          </p:nvSpPr>
          <p:spPr>
            <a:xfrm>
              <a:off x="9862801" y="3045642"/>
              <a:ext cx="23291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chemeClr val="bg1">
                      <a:lumMod val="65000"/>
                    </a:schemeClr>
                  </a:solidFill>
                  <a:latin typeface="Avenir Book" panose="02000503020000020003" pitchFamily="2" charset="0"/>
                </a:rPr>
                <a:t>A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lcamí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&amp;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Pereda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.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Beyond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plasticity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: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the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dynamic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impact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of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electrical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synapses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on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neural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 </a:t>
              </a:r>
              <a:r>
                <a:rPr lang="de-DE" sz="1200" b="0" i="0" u="none" strike="noStrike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circuits</a:t>
              </a:r>
              <a:r>
                <a:rPr lang="de-DE" sz="1200" dirty="0">
                  <a:solidFill>
                    <a:schemeClr val="bg1">
                      <a:lumMod val="65000"/>
                    </a:schemeClr>
                  </a:solidFill>
                  <a:latin typeface="Avenir Book" panose="02000503020000020003" pitchFamily="2" charset="0"/>
                </a:rPr>
                <a:t>,</a:t>
              </a:r>
              <a:r>
                <a:rPr lang="de-DE" sz="1200" b="0" i="0" u="none" strike="noStrike" dirty="0">
                  <a:solidFill>
                    <a:schemeClr val="bg1">
                      <a:lumMod val="65000"/>
                    </a:schemeClr>
                  </a:solidFill>
                  <a:effectLst/>
                  <a:latin typeface="Avenir Book" panose="02000503020000020003" pitchFamily="2" charset="0"/>
                </a:rPr>
                <a:t> 2019</a:t>
              </a:r>
            </a:p>
            <a:p>
              <a:endParaRPr lang="de-DE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04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ACD796-FFAE-6B5D-E978-F0DC3633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>
                <a:latin typeface="Avenir Book" panose="02000503020000020003" pitchFamily="2" charset="0"/>
              </a:rPr>
              <a:t>Splay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states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distribute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muscle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activation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smoothly</a:t>
            </a:r>
            <a:r>
              <a:rPr lang="de-DE" dirty="0">
                <a:latin typeface="Avenir Book" panose="02000503020000020003" pitchFamily="2" charset="0"/>
              </a:rPr>
              <a:t> → </a:t>
            </a:r>
            <a:r>
              <a:rPr lang="de-DE" dirty="0" err="1">
                <a:latin typeface="Avenir Book" panose="02000503020000020003" pitchFamily="2" charset="0"/>
              </a:rPr>
              <a:t>stable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flight</a:t>
            </a:r>
            <a:endParaRPr lang="de-DE" dirty="0">
              <a:latin typeface="Avenir Book" panose="02000503020000020003" pitchFamily="2" charset="0"/>
            </a:endParaRPr>
          </a:p>
        </p:txBody>
      </p:sp>
      <p:pic>
        <p:nvPicPr>
          <p:cNvPr id="28" name="Grafik 27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7500699-8907-FD06-C91F-C0F4B4C5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553" y="2095977"/>
            <a:ext cx="5997969" cy="419967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B7D647A-9F3A-B538-A69F-BB72343D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553" y="2095977"/>
            <a:ext cx="5997970" cy="4199675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67E45CD-FB97-775A-6183-4B439353A923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2366683"/>
            <a:ext cx="4213531" cy="2068472"/>
            <a:chOff x="5878312" y="3322003"/>
            <a:chExt cx="3467100" cy="1702040"/>
          </a:xfrm>
        </p:grpSpPr>
        <p:pic>
          <p:nvPicPr>
            <p:cNvPr id="32" name="Grafik 31" descr="Ein Bild, das Text, Schrift, Diagramm, Reihe enthält.&#10;&#10;KI-generierte Inhalte können fehlerhaft sein.">
              <a:extLst>
                <a:ext uri="{FF2B5EF4-FFF2-40B4-BE49-F238E27FC236}">
                  <a16:creationId xmlns:a16="http://schemas.microsoft.com/office/drawing/2014/main" id="{503F3D9B-BD5A-368C-3BF8-C4A4837FD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44953"/>
            <a:stretch/>
          </p:blipFill>
          <p:spPr>
            <a:xfrm>
              <a:off x="5878312" y="3367176"/>
              <a:ext cx="3467100" cy="1656867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077B3CD1-A45E-50D9-74B1-42B08D6BA7E8}"/>
                </a:ext>
              </a:extLst>
            </p:cNvPr>
            <p:cNvSpPr/>
            <p:nvPr/>
          </p:nvSpPr>
          <p:spPr>
            <a:xfrm>
              <a:off x="5936456" y="3322003"/>
              <a:ext cx="319088" cy="2139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31D554E-0777-C321-2986-09254A523293}"/>
              </a:ext>
            </a:extLst>
          </p:cNvPr>
          <p:cNvGrpSpPr>
            <a:grpSpLocks noChangeAspect="1"/>
          </p:cNvGrpSpPr>
          <p:nvPr/>
        </p:nvGrpSpPr>
        <p:grpSpPr>
          <a:xfrm>
            <a:off x="865840" y="4435155"/>
            <a:ext cx="4366337" cy="1860497"/>
            <a:chOff x="5216324" y="4315713"/>
            <a:chExt cx="3467100" cy="1477332"/>
          </a:xfrm>
        </p:grpSpPr>
        <p:pic>
          <p:nvPicPr>
            <p:cNvPr id="19" name="Grafik 18" descr="Ein Bild, das Text, Schrift, Diagramm, Reihe enthält.&#10;&#10;KI-generierte Inhalte können fehlerhaft sein.">
              <a:extLst>
                <a:ext uri="{FF2B5EF4-FFF2-40B4-BE49-F238E27FC236}">
                  <a16:creationId xmlns:a16="http://schemas.microsoft.com/office/drawing/2014/main" id="{17E88342-FFD1-A6F0-FB49-2C373ED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4473"/>
            <a:stretch/>
          </p:blipFill>
          <p:spPr>
            <a:xfrm>
              <a:off x="5216324" y="4422710"/>
              <a:ext cx="3467100" cy="1370335"/>
            </a:xfrm>
            <a:prstGeom prst="rect">
              <a:avLst/>
            </a:prstGeom>
          </p:spPr>
        </p:pic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5B0FB835-A58D-090B-43C3-31496D2BAB55}"/>
                </a:ext>
              </a:extLst>
            </p:cNvPr>
            <p:cNvSpPr/>
            <p:nvPr/>
          </p:nvSpPr>
          <p:spPr>
            <a:xfrm>
              <a:off x="7620763" y="4315713"/>
              <a:ext cx="497626" cy="2139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3219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B2ECF-E0AD-D312-6CDA-05D3CE16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 Book" panose="02000503020000020003"/>
              </a:rPr>
              <a:t>Network model</a:t>
            </a:r>
          </a:p>
        </p:txBody>
      </p:sp>
      <p:pic>
        <p:nvPicPr>
          <p:cNvPr id="4" name="Grafik 3" descr="Ein Bild, das Diagramm, Text, Schrift, Reihe enthält.&#10;&#10;KI-generierte Inhalte können fehlerhaft sein.">
            <a:extLst>
              <a:ext uri="{FF2B5EF4-FFF2-40B4-BE49-F238E27FC236}">
                <a16:creationId xmlns:a16="http://schemas.microsoft.com/office/drawing/2014/main" id="{5A79AC97-ADC8-51C1-BEAE-02D0DF04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460"/>
          <a:stretch/>
        </p:blipFill>
        <p:spPr>
          <a:xfrm>
            <a:off x="3684104" y="1837871"/>
            <a:ext cx="4837445" cy="43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EAE36-1C60-144B-C156-970FF5F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solidFill>
                  <a:srgbClr val="000000"/>
                </a:solidFill>
                <a:latin typeface="Avenir Book" panose="02000503020000020003" pitchFamily="2" charset="0"/>
              </a:rPr>
              <a:t>N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etwork </a:t>
            </a:r>
            <a:r>
              <a:rPr lang="de-DE" sz="40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models</a:t>
            </a:r>
            <a:r>
              <a:rPr lang="de-DE" sz="40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:</a:t>
            </a:r>
            <a:endParaRPr lang="de-DE" sz="4000" dirty="0">
              <a:latin typeface="Avenir Book" panose="02000503020000020003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156587-71EA-4D08-67FB-CB67A28409E0}"/>
              </a:ext>
            </a:extLst>
          </p:cNvPr>
          <p:cNvGrpSpPr/>
          <p:nvPr/>
        </p:nvGrpSpPr>
        <p:grpSpPr>
          <a:xfrm>
            <a:off x="6535492" y="2285166"/>
            <a:ext cx="3379167" cy="3342558"/>
            <a:chOff x="6735382" y="1907868"/>
            <a:chExt cx="3379167" cy="3342558"/>
          </a:xfrm>
        </p:grpSpPr>
        <p:pic>
          <p:nvPicPr>
            <p:cNvPr id="6" name="Grafik 5" descr="Ein Bild, das Diagramm, Text, Schrift, Reihe enthält.&#10;&#10;KI-generierte Inhalte können fehlerhaft sein.">
              <a:extLst>
                <a:ext uri="{FF2B5EF4-FFF2-40B4-BE49-F238E27FC236}">
                  <a16:creationId xmlns:a16="http://schemas.microsoft.com/office/drawing/2014/main" id="{DC7AC31D-9DE3-7729-85D0-C57B1AB6A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5382" y="1907868"/>
              <a:ext cx="3373944" cy="334255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6F741D-FB42-B879-2E16-3D9B1819EB81}"/>
                </a:ext>
              </a:extLst>
            </p:cNvPr>
            <p:cNvSpPr txBox="1"/>
            <p:nvPr/>
          </p:nvSpPr>
          <p:spPr>
            <a:xfrm>
              <a:off x="6822831" y="3733137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0.01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180EA4-90AD-8690-3D53-91243CB0801D}"/>
                </a:ext>
              </a:extLst>
            </p:cNvPr>
            <p:cNvSpPr txBox="1"/>
            <p:nvPr/>
          </p:nvSpPr>
          <p:spPr>
            <a:xfrm>
              <a:off x="9493866" y="3733137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0.01</a:t>
              </a:r>
              <a:endParaRPr lang="en-IN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2036BD-0A52-9944-B57C-11D6FEA3DCF7}"/>
                </a:ext>
              </a:extLst>
            </p:cNvPr>
            <p:cNvSpPr txBox="1"/>
            <p:nvPr/>
          </p:nvSpPr>
          <p:spPr>
            <a:xfrm>
              <a:off x="8062783" y="4604994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0.004</a:t>
              </a:r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8549DD-7F06-6E16-8F0A-CF7DF0F652E6}"/>
                </a:ext>
              </a:extLst>
            </p:cNvPr>
            <p:cNvSpPr txBox="1"/>
            <p:nvPr/>
          </p:nvSpPr>
          <p:spPr>
            <a:xfrm>
              <a:off x="9057880" y="2266505"/>
              <a:ext cx="7727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0.003</a:t>
              </a:r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8F1A66-DE89-9550-641F-BB1EE2EA92DE}"/>
                </a:ext>
              </a:extLst>
            </p:cNvPr>
            <p:cNvSpPr txBox="1"/>
            <p:nvPr/>
          </p:nvSpPr>
          <p:spPr>
            <a:xfrm>
              <a:off x="7133172" y="2215848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0.003</a:t>
              </a:r>
              <a:endParaRPr lang="en-I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55936-E56E-DE6F-546D-1D9F2400643A}"/>
              </a:ext>
            </a:extLst>
          </p:cNvPr>
          <p:cNvGrpSpPr/>
          <p:nvPr/>
        </p:nvGrpSpPr>
        <p:grpSpPr>
          <a:xfrm>
            <a:off x="1588197" y="2266505"/>
            <a:ext cx="3698046" cy="3492276"/>
            <a:chOff x="1662842" y="1907868"/>
            <a:chExt cx="3698046" cy="349227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132B2F3-BC48-3D88-BE11-7D3372AE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594" y="1907868"/>
              <a:ext cx="3067129" cy="349227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9441D6-A88A-2D16-90C3-8BDB78CE243D}"/>
                </a:ext>
              </a:extLst>
            </p:cNvPr>
            <p:cNvSpPr txBox="1"/>
            <p:nvPr/>
          </p:nvSpPr>
          <p:spPr>
            <a:xfrm>
              <a:off x="4521224" y="3733137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0.005</a:t>
              </a:r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6AD5EB-934A-65B1-A3A6-D1A62226AFD7}"/>
                </a:ext>
              </a:extLst>
            </p:cNvPr>
            <p:cNvSpPr txBox="1"/>
            <p:nvPr/>
          </p:nvSpPr>
          <p:spPr>
            <a:xfrm>
              <a:off x="1662842" y="3733137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0.005</a:t>
              </a:r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04C802-8FF8-96B3-71B7-BB71FF0D799F}"/>
                </a:ext>
              </a:extLst>
            </p:cNvPr>
            <p:cNvSpPr txBox="1"/>
            <p:nvPr/>
          </p:nvSpPr>
          <p:spPr>
            <a:xfrm>
              <a:off x="4101392" y="2250796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0.005</a:t>
              </a:r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CFFE51-DB44-3D03-960F-989006514861}"/>
                </a:ext>
              </a:extLst>
            </p:cNvPr>
            <p:cNvSpPr txBox="1"/>
            <p:nvPr/>
          </p:nvSpPr>
          <p:spPr>
            <a:xfrm>
              <a:off x="2023766" y="2215848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0.005</a:t>
              </a:r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F588E9-5EF7-B6D4-B6B1-FBC8627D2515}"/>
                </a:ext>
              </a:extLst>
            </p:cNvPr>
            <p:cNvSpPr txBox="1"/>
            <p:nvPr/>
          </p:nvSpPr>
          <p:spPr>
            <a:xfrm>
              <a:off x="3082216" y="4527375"/>
              <a:ext cx="839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0.005</a:t>
              </a:r>
              <a:endParaRPr lang="en-IN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CAC4F267-C4A3-6ADC-CA80-5E3F185DFF07}"/>
              </a:ext>
            </a:extLst>
          </p:cNvPr>
          <p:cNvSpPr txBox="1"/>
          <p:nvPr/>
        </p:nvSpPr>
        <p:spPr>
          <a:xfrm>
            <a:off x="1910204" y="592678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homogeneous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coupling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1CC418-2672-80A4-1BE0-F6D2B581AA16}"/>
              </a:ext>
            </a:extLst>
          </p:cNvPr>
          <p:cNvSpPr txBox="1"/>
          <p:nvPr/>
        </p:nvSpPr>
        <p:spPr>
          <a:xfrm>
            <a:off x="6820653" y="5935704"/>
            <a:ext cx="280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rgbClr val="000000"/>
                </a:solidFill>
                <a:latin typeface="Avenir Book" panose="02000503020000020003" pitchFamily="2" charset="0"/>
              </a:rPr>
              <a:t>h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eterogeneou</a:t>
            </a:r>
            <a:r>
              <a:rPr lang="de-DE" b="1" dirty="0" err="1">
                <a:solidFill>
                  <a:srgbClr val="000000"/>
                </a:solidFill>
                <a:latin typeface="Avenir Book" panose="02000503020000020003" pitchFamily="2" charset="0"/>
              </a:rPr>
              <a:t>s</a:t>
            </a:r>
            <a:r>
              <a:rPr lang="de-DE" b="1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de-DE" b="1" dirty="0" err="1">
                <a:solidFill>
                  <a:srgbClr val="000000"/>
                </a:solidFill>
                <a:latin typeface="Avenir Book" panose="02000503020000020003" pitchFamily="2" charset="0"/>
              </a:rPr>
              <a:t>coupling</a:t>
            </a:r>
            <a:endParaRPr lang="de-DE" b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1947C23-59FD-680D-D6F9-55B0AFD30454}"/>
              </a:ext>
            </a:extLst>
          </p:cNvPr>
          <p:cNvSpPr txBox="1"/>
          <p:nvPr/>
        </p:nvSpPr>
        <p:spPr>
          <a:xfrm>
            <a:off x="6749181" y="673744"/>
            <a:ext cx="4390813" cy="646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latin typeface="Avenir Book" panose="02000503020000020003" pitchFamily="2" charset="0"/>
              </a:rPr>
              <a:t>Coupling </a:t>
            </a:r>
            <a:r>
              <a:rPr lang="de-DE" b="1" dirty="0" err="1">
                <a:latin typeface="Avenir Book" panose="02000503020000020003" pitchFamily="2" charset="0"/>
              </a:rPr>
              <a:t>coefficient</a:t>
            </a:r>
            <a:r>
              <a:rPr lang="de-DE" b="1" dirty="0">
                <a:latin typeface="Avenir Book" panose="02000503020000020003" pitchFamily="2" charset="0"/>
              </a:rPr>
              <a:t>: </a:t>
            </a:r>
          </a:p>
          <a:p>
            <a:r>
              <a:rPr lang="de-DE" dirty="0" err="1">
                <a:latin typeface="Avenir Book" panose="02000503020000020003" pitchFamily="2" charset="0"/>
              </a:rPr>
              <a:t>postsynaptic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charge</a:t>
            </a:r>
            <a:r>
              <a:rPr lang="de-DE" dirty="0">
                <a:latin typeface="Avenir Book" panose="02000503020000020003" pitchFamily="2" charset="0"/>
              </a:rPr>
              <a:t> / </a:t>
            </a:r>
            <a:r>
              <a:rPr lang="de-DE" dirty="0" err="1">
                <a:latin typeface="Avenir Book" panose="02000503020000020003" pitchFamily="2" charset="0"/>
              </a:rPr>
              <a:t>presynaptic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charge</a:t>
            </a:r>
            <a:endParaRPr lang="de-DE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8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9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600</Words>
  <Application>Microsoft Office PowerPoint</Application>
  <PresentationFormat>Widescreen</PresentationFormat>
  <Paragraphs>80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Avenir Book</vt:lpstr>
      <vt:lpstr>Office</vt:lpstr>
      <vt:lpstr>Desynchrony — Bug or Feature?</vt:lpstr>
      <vt:lpstr>PowerPoint Presentation</vt:lpstr>
      <vt:lpstr>Five motor neurons coordinate a 200 Hz wingbeat</vt:lpstr>
      <vt:lpstr>Thoracic oscillation is mechanical, not neural</vt:lpstr>
      <vt:lpstr>Motorneuron phase coordination</vt:lpstr>
      <vt:lpstr>Motor neurons modulate power via weak electrical coupling</vt:lpstr>
      <vt:lpstr>Splay states distribute muscle activation smoothly → stable flight</vt:lpstr>
      <vt:lpstr>Network model</vt:lpstr>
      <vt:lpstr>Network models:</vt:lpstr>
      <vt:lpstr>Model Validation </vt:lpstr>
      <vt:lpstr>Changing coupling strength reproduces shakB phenotypes</vt:lpstr>
      <vt:lpstr>Splayness peaks at intermediate coupling strength</vt:lpstr>
      <vt:lpstr>Extending the Model </vt:lpstr>
      <vt:lpstr>Can we predict which splay states are more stable, by looking at the coupling coefficients?</vt:lpstr>
      <vt:lpstr>Stability of splay states</vt:lpstr>
      <vt:lpstr>PowerPoint Presentation</vt:lpstr>
      <vt:lpstr>Conclusion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Vielhaber, Stella</dc:creator>
  <cp:lastModifiedBy>Atharv Suryawanshi</cp:lastModifiedBy>
  <cp:revision>49</cp:revision>
  <dcterms:created xsi:type="dcterms:W3CDTF">2025-11-07T14:05:17Z</dcterms:created>
  <dcterms:modified xsi:type="dcterms:W3CDTF">2025-12-03T09:20:14Z</dcterms:modified>
</cp:coreProperties>
</file>